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8FC5"/>
    <a:srgbClr val="0093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B80A1-FDE9-416C-B9A8-2A1FE73A844A}" type="datetimeFigureOut">
              <a:rPr lang="cs-CZ" smtClean="0"/>
              <a:t>05.08.2022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C6288-EF84-456C-B7FC-4481D153D6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08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C6288-EF84-456C-B7FC-4481D153D6E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77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05.08.2022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54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05.08.2022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16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05.08.2022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16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05.08.2022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30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05.08.2022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16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05.08.2022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77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05.08.2022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38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05.08.2022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66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05.08.2022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88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05.08.2022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09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05.08.2022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62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35264-EE75-400C-80BE-5E821CD423B8}" type="datetimeFigureOut">
              <a:rPr lang="cs-CZ" smtClean="0"/>
              <a:t>05.08.2022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51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11" Type="http://schemas.openxmlformats.org/officeDocument/2006/relationships/image" Target="../media/image9.png"/><Relationship Id="rId5" Type="http://schemas.openxmlformats.org/officeDocument/2006/relationships/image" Target="../media/image3.jpg"/><Relationship Id="rId10" Type="http://schemas.openxmlformats.org/officeDocument/2006/relationships/image" Target="../media/image8.jpg"/><Relationship Id="rId4" Type="http://schemas.openxmlformats.org/officeDocument/2006/relationships/image" Target="../media/image2.png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Obrázek 3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1" r="14900"/>
          <a:stretch/>
        </p:blipFill>
        <p:spPr>
          <a:xfrm>
            <a:off x="-1" y="6076121"/>
            <a:ext cx="9144000" cy="1097295"/>
          </a:xfrm>
          <a:prstGeom prst="rect">
            <a:avLst/>
          </a:prstGeom>
        </p:spPr>
      </p:pic>
      <p:sp>
        <p:nvSpPr>
          <p:cNvPr id="32" name="Zástupný symbol pro text 3"/>
          <p:cNvSpPr txBox="1">
            <a:spLocks/>
          </p:cNvSpPr>
          <p:nvPr/>
        </p:nvSpPr>
        <p:spPr>
          <a:xfrm>
            <a:off x="109734" y="46465"/>
            <a:ext cx="9036496" cy="1063849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rgbClr val="0093CE"/>
                </a:solidFill>
                <a:latin typeface="Arial" charset="0"/>
              </a:rPr>
              <a:t>CDIH 1L949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>
                <a:latin typeface="Arial" charset="0"/>
              </a:rPr>
              <a:t>Vestavná myčka nádobí Brava plně integrovaná 45 cm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12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LED kontrolky,  5 programů, 9 sad, 9 l, 47 dB(A), 2 koše, Nastavitelný horní koš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1200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Aquastop</a:t>
            </a:r>
            <a:endParaRPr lang="cs-CZ" altLang="cs-CZ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995936" y="1124744"/>
            <a:ext cx="0" cy="540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Zástupný symbol pro text 3"/>
          <p:cNvSpPr txBox="1">
            <a:spLocks/>
          </p:cNvSpPr>
          <p:nvPr/>
        </p:nvSpPr>
        <p:spPr>
          <a:xfrm>
            <a:off x="89583" y="1182540"/>
            <a:ext cx="3960440" cy="5760640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Hlavní vlastnosti </a:t>
            </a:r>
            <a:r>
              <a:rPr lang="cs-CZ" altLang="cs-CZ" sz="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Nařízení v přenesené pravomoci: (EU) 2019/2017)</a:t>
            </a: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Třída energetické účinnosti		F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Jmenovitá kapacita (sady nádobí)		9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Spotřeba energie na 1 cyklus programu Eco (kWh) 	0,78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Spotřeba energie na 100 cyklů programu Eco (kWh)	78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Spotřeba vody na 1 cyklus v programu Eco (l)	9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Trvání programu Eco (h:min)		4:58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Úroveň emisí hluku šířeného vzduchem (dB(A) re 1 pW)	49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Emisní třída hluku šířeného vzduchem		C</a:t>
            </a:r>
          </a:p>
          <a:p>
            <a:pPr marL="0" indent="0">
              <a:spcBef>
                <a:spcPct val="0"/>
              </a:spcBef>
              <a:buNone/>
            </a:pP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Programy 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5 programů 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Normální znečištění: ECO 45°C, Univerzální 60°C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Velké znečištění: Intenzivní 70°C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Zbytky znečištění: </a:t>
            </a:r>
            <a:r>
              <a:rPr lang="cs-CZ" altLang="cs-CZ" sz="800" dirty="0" err="1">
                <a:latin typeface="Arial" charset="0"/>
              </a:rPr>
              <a:t>Předmytí</a:t>
            </a:r>
            <a:r>
              <a:rPr lang="cs-CZ" altLang="cs-CZ" sz="800" dirty="0">
                <a:latin typeface="Arial" charset="0"/>
              </a:rPr>
              <a:t> 45°C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Čerstvé znečištění: Zoom 45°C</a:t>
            </a:r>
            <a:endParaRPr lang="cs-CZ" altLang="cs-CZ" sz="800" b="1" dirty="0">
              <a:solidFill>
                <a:srgbClr val="C0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Funkce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Odložený start 3, 6, 9 hod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LED Ukazatelé nedostatku soli a leštidla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Zvukový signál ukončení programu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Přídavná funkce zkrácení doby trvání mycího programu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Konstrukce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2 koše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Polohování horního koše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Sklopitelné držáky v dolním koši</a:t>
            </a:r>
          </a:p>
          <a:p>
            <a:pPr marL="0" indent="0">
              <a:spcBef>
                <a:spcPct val="0"/>
              </a:spcBef>
              <a:buNone/>
            </a:pP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Bezpečnost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Ochrana proti úniku vody </a:t>
            </a:r>
            <a:r>
              <a:rPr lang="cs-CZ" altLang="cs-CZ" sz="800" dirty="0" err="1">
                <a:latin typeface="Arial" charset="0"/>
              </a:rPr>
              <a:t>Aquastop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latin typeface="Arial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652120" y="1053336"/>
            <a:ext cx="0" cy="540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 descr="Candy_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225" y="6381328"/>
            <a:ext cx="1755271" cy="359792"/>
          </a:xfrm>
          <a:prstGeom prst="rect">
            <a:avLst/>
          </a:prstGeom>
        </p:spPr>
      </p:pic>
      <p:pic>
        <p:nvPicPr>
          <p:cNvPr id="30" name="Obrázek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331" y="1180711"/>
            <a:ext cx="648000" cy="648000"/>
          </a:xfrm>
          <a:prstGeom prst="rect">
            <a:avLst/>
          </a:prstGeom>
        </p:spPr>
      </p:pic>
      <p:sp>
        <p:nvSpPr>
          <p:cNvPr id="41" name="TextovéPole 40"/>
          <p:cNvSpPr txBox="1"/>
          <p:nvPr/>
        </p:nvSpPr>
        <p:spPr>
          <a:xfrm>
            <a:off x="6326999" y="4343493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45 cm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844" y="1115756"/>
            <a:ext cx="738135" cy="738135"/>
          </a:xfrm>
          <a:prstGeom prst="rect">
            <a:avLst/>
          </a:prstGeom>
        </p:spPr>
      </p:pic>
      <p:sp>
        <p:nvSpPr>
          <p:cNvPr id="52" name="TextovéPole 51"/>
          <p:cNvSpPr txBox="1"/>
          <p:nvPr/>
        </p:nvSpPr>
        <p:spPr>
          <a:xfrm>
            <a:off x="4844037" y="2756408"/>
            <a:ext cx="7539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Poloviční náplň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55" name="Ovál 54"/>
          <p:cNvSpPr/>
          <p:nvPr/>
        </p:nvSpPr>
        <p:spPr>
          <a:xfrm>
            <a:off x="4860032" y="1052816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56" name="TextovéPole 55"/>
          <p:cNvSpPr txBox="1"/>
          <p:nvPr/>
        </p:nvSpPr>
        <p:spPr>
          <a:xfrm>
            <a:off x="4826115" y="1262360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programů mytí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62" name="Ovál 61"/>
          <p:cNvSpPr/>
          <p:nvPr/>
        </p:nvSpPr>
        <p:spPr>
          <a:xfrm>
            <a:off x="4871117" y="2709000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63" name="TextovéPole 62"/>
          <p:cNvSpPr txBox="1"/>
          <p:nvPr/>
        </p:nvSpPr>
        <p:spPr>
          <a:xfrm>
            <a:off x="4893355" y="2783547"/>
            <a:ext cx="7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Ochrana proti úniku vody </a:t>
            </a:r>
            <a:r>
              <a:rPr lang="cs-CZ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Aquastop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67" name="Ovál 66"/>
          <p:cNvSpPr/>
          <p:nvPr/>
        </p:nvSpPr>
        <p:spPr>
          <a:xfrm>
            <a:off x="4851909" y="1874506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68" name="TextovéPole 67"/>
          <p:cNvSpPr txBox="1"/>
          <p:nvPr/>
        </p:nvSpPr>
        <p:spPr>
          <a:xfrm>
            <a:off x="4765489" y="2029075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Odložený</a:t>
            </a:r>
          </a:p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start 3,6,9 hod</a:t>
            </a:r>
            <a:endParaRPr lang="cs-CZ" sz="800" dirty="0">
              <a:solidFill>
                <a:schemeClr val="bg1"/>
              </a:solidFill>
            </a:endParaRPr>
          </a:p>
        </p:txBody>
      </p:sp>
      <p:pic>
        <p:nvPicPr>
          <p:cNvPr id="44" name="Immagine 11">
            <a:extLst>
              <a:ext uri="{FF2B5EF4-FFF2-40B4-BE49-F238E27FC236}">
                <a16:creationId xmlns:a16="http://schemas.microsoft.com/office/drawing/2014/main" id="{8970BCDB-80BF-4D97-9D05-A17B9076D4D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76517" y="559628"/>
            <a:ext cx="1491329" cy="403062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6080299" y="984219"/>
            <a:ext cx="304203" cy="3819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5" name="TextovéPole 44">
            <a:extLst>
              <a:ext uri="{FF2B5EF4-FFF2-40B4-BE49-F238E27FC236}">
                <a16:creationId xmlns:a16="http://schemas.microsoft.com/office/drawing/2014/main" id="{87E6A696-3B0E-4AB4-A886-45FE02A3E943}"/>
              </a:ext>
            </a:extLst>
          </p:cNvPr>
          <p:cNvSpPr txBox="1"/>
          <p:nvPr/>
        </p:nvSpPr>
        <p:spPr>
          <a:xfrm>
            <a:off x="5258163" y="90260"/>
            <a:ext cx="38858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Parametry odpovídají Nařízení v přenesené pravomoci: (EU) 2019/2017</a:t>
            </a:r>
          </a:p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Více informací o výrobku naleznete pod tímto QR kódem: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7021919" y="1356540"/>
            <a:ext cx="28405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cxnSp>
        <p:nvCxnSpPr>
          <p:cNvPr id="39" name="Přímá spojnice se šipkou 38"/>
          <p:cNvCxnSpPr/>
          <p:nvPr/>
        </p:nvCxnSpPr>
        <p:spPr>
          <a:xfrm>
            <a:off x="5880902" y="4371110"/>
            <a:ext cx="15840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Obrázek 49">
            <a:extLst>
              <a:ext uri="{FF2B5EF4-FFF2-40B4-BE49-F238E27FC236}">
                <a16:creationId xmlns:a16="http://schemas.microsoft.com/office/drawing/2014/main" id="{9D9C9962-3673-48B6-8E7C-0E0E14A34D8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8" t="-4470" r="-11942" b="-12291"/>
          <a:stretch/>
        </p:blipFill>
        <p:spPr>
          <a:xfrm>
            <a:off x="4067944" y="1052736"/>
            <a:ext cx="720000" cy="720000"/>
          </a:xfrm>
          <a:prstGeom prst="flowChartConnector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60" name="Obrázek 59">
            <a:extLst>
              <a:ext uri="{FF2B5EF4-FFF2-40B4-BE49-F238E27FC236}">
                <a16:creationId xmlns:a16="http://schemas.microsoft.com/office/drawing/2014/main" id="{1450C28B-B575-412E-AE8C-C0F1000C2F8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823" y="1898740"/>
            <a:ext cx="720000" cy="720000"/>
          </a:xfrm>
          <a:prstGeom prst="flowChartConnector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61" name="Obrázek 60">
            <a:extLst>
              <a:ext uri="{FF2B5EF4-FFF2-40B4-BE49-F238E27FC236}">
                <a16:creationId xmlns:a16="http://schemas.microsoft.com/office/drawing/2014/main" id="{40BDE0B7-2A18-4EA9-BF40-A1FDAE8453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261" y="2701882"/>
            <a:ext cx="720000" cy="720000"/>
          </a:xfrm>
          <a:prstGeom prst="flowChartConnector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36" name="Obrázek 35">
            <a:extLst>
              <a:ext uri="{FF2B5EF4-FFF2-40B4-BE49-F238E27FC236}">
                <a16:creationId xmlns:a16="http://schemas.microsoft.com/office/drawing/2014/main" id="{382651C9-A60B-4793-A460-CBBC08E5741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80905" y="2129424"/>
            <a:ext cx="1583997" cy="2078395"/>
          </a:xfrm>
          <a:prstGeom prst="rect">
            <a:avLst/>
          </a:prstGeom>
        </p:spPr>
      </p:pic>
      <p:sp>
        <p:nvSpPr>
          <p:cNvPr id="42" name="Obdélník 41">
            <a:extLst>
              <a:ext uri="{FF2B5EF4-FFF2-40B4-BE49-F238E27FC236}">
                <a16:creationId xmlns:a16="http://schemas.microsoft.com/office/drawing/2014/main" id="{F10484A8-CA15-4250-B431-99ECAAE91818}"/>
              </a:ext>
            </a:extLst>
          </p:cNvPr>
          <p:cNvSpPr/>
          <p:nvPr/>
        </p:nvSpPr>
        <p:spPr>
          <a:xfrm>
            <a:off x="5760921" y="4969996"/>
            <a:ext cx="28803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cs-CZ" altLang="cs-CZ" sz="800" b="1" dirty="0">
                <a:solidFill>
                  <a:prstClr val="black"/>
                </a:solidFill>
                <a:latin typeface="Arial" charset="0"/>
              </a:rPr>
              <a:t>Logistická data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Kód		32901427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EAN		6925777863037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Provedení		Plně integrovaná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Rozměry výrobku v x š x h (mm)	820 x 445 x 560</a:t>
            </a:r>
            <a:endParaRPr lang="cs-CZ" altLang="cs-CZ" sz="800" b="1" dirty="0">
              <a:solidFill>
                <a:prstClr val="black"/>
              </a:solidFill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Čistá váha výrobku (kg)	37,6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Rozměry balení v x š x h (mm)	885 x 485 x 650</a:t>
            </a:r>
            <a:endParaRPr lang="cs-CZ" altLang="cs-CZ" sz="800" dirty="0">
              <a:solidFill>
                <a:prstClr val="black"/>
              </a:solidFill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Hmotnost s obalem (kg)	42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C6D3932-14B8-4C83-B334-45BCA4FBD4A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76962" y="1746411"/>
            <a:ext cx="1459534" cy="294147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D49C0BC0-1246-4CDF-BCE5-DCF8F20C14A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041295" y="518340"/>
            <a:ext cx="81915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23397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1635</TotalTime>
  <Words>320</Words>
  <Application>Microsoft Office PowerPoint</Application>
  <PresentationFormat>Předvádění na obrazovce (4:3)</PresentationFormat>
  <Paragraphs>54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4" baseType="lpstr">
      <vt:lpstr>Arial</vt:lpstr>
      <vt:lpstr>Calibri</vt:lpstr>
      <vt:lpstr>Motiv systému Office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recepce</dc:creator>
  <cp:lastModifiedBy>Michaela Kurková</cp:lastModifiedBy>
  <cp:revision>189</cp:revision>
  <cp:lastPrinted>2016-05-05T10:40:20Z</cp:lastPrinted>
  <dcterms:created xsi:type="dcterms:W3CDTF">2015-07-16T11:02:07Z</dcterms:created>
  <dcterms:modified xsi:type="dcterms:W3CDTF">2022-08-05T06:57:51Z</dcterms:modified>
</cp:coreProperties>
</file>