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HATO 126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chladnička s výparníkem – výška 122 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třída D, Výparník, Prázdninový režim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7" y="883509"/>
            <a:ext cx="4022891" cy="531721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prstClr val="black"/>
                </a:solidFill>
                <a:latin typeface="Arial" charset="0"/>
                <a:cs typeface="+mn-cs"/>
              </a:rPr>
              <a:t>Hlavní 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Energetická třída			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Objem (prostor pro chlazené potraviny) (l) 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>
                <a:latin typeface="Arial" charset="0"/>
                <a:cs typeface="+mn-cs"/>
              </a:rPr>
              <a:t>162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Objem (prostor pro mražené potraviny) (l) 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>
                <a:latin typeface="Arial" charset="0"/>
                <a:cs typeface="+mn-cs"/>
              </a:rPr>
              <a:t>16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Roční spotřeba energie (kWh/</a:t>
            </a:r>
            <a:r>
              <a:rPr lang="cs-CZ" altLang="cs-CZ" sz="800" dirty="0" err="1">
                <a:latin typeface="Arial" charset="0"/>
              </a:rPr>
              <a:t>annum</a:t>
            </a:r>
            <a:r>
              <a:rPr lang="cs-CZ" altLang="cs-CZ" sz="800" dirty="0">
                <a:latin typeface="Arial" charset="0"/>
              </a:rPr>
              <a:t>)		119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Denní spotřeba energie (kWh/</a:t>
            </a:r>
            <a:r>
              <a:rPr lang="cs-CZ" altLang="cs-CZ" sz="800" dirty="0" err="1">
                <a:latin typeface="Arial" charset="0"/>
              </a:rPr>
              <a:t>annum</a:t>
            </a:r>
            <a:r>
              <a:rPr lang="cs-CZ" altLang="cs-CZ" sz="800" dirty="0">
                <a:latin typeface="Arial" charset="0"/>
              </a:rPr>
              <a:t>)		0,326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Emise hluku šířeného vzduchem (dB)		</a:t>
            </a:r>
            <a:r>
              <a:rPr lang="cs-CZ" altLang="cs-CZ" sz="800" dirty="0">
                <a:latin typeface="Arial" charset="0"/>
              </a:rPr>
              <a:t>33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Emise hluku šířeného vzduchem		B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Klimatická třída			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mrazáku		****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8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Mrazicí výkon/24 hod		2.6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</a:t>
            </a: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Statické chlazení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Elektronické ovládání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Prázdninový režim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Chladnička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3+1 police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Crisper</a:t>
            </a:r>
            <a:r>
              <a:rPr lang="cs-CZ" altLang="cs-CZ" sz="800" dirty="0">
                <a:latin typeface="Arial" charset="0"/>
              </a:rPr>
              <a:t> – univerzální zásuvka na zeleninu s Humidity </a:t>
            </a:r>
            <a:r>
              <a:rPr lang="cs-CZ" altLang="cs-CZ" sz="800" dirty="0" err="1">
                <a:latin typeface="Arial" charset="0"/>
              </a:rPr>
              <a:t>zone</a:t>
            </a:r>
            <a:r>
              <a:rPr lang="cs-CZ" altLang="cs-CZ" sz="800" dirty="0">
                <a:latin typeface="Arial" charset="0"/>
              </a:rPr>
              <a:t> s posuvným </a:t>
            </a:r>
            <a:r>
              <a:rPr lang="cs-CZ" altLang="cs-CZ" sz="800" dirty="0" err="1">
                <a:latin typeface="Arial" charset="0"/>
              </a:rPr>
              <a:t>sliderem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3+1 přihrádek ve dvířkách chladničky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Držák na vajíčka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Výparník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</a:t>
            </a:r>
            <a:r>
              <a:rPr lang="cs-CZ" altLang="cs-CZ" sz="800" dirty="0">
                <a:latin typeface="Arial" charset="0"/>
                <a:cs typeface="+mn-cs"/>
              </a:rPr>
              <a:t> </a:t>
            </a:r>
            <a:r>
              <a:rPr lang="cs-CZ" altLang="cs-CZ" sz="800" dirty="0">
                <a:latin typeface="Arial" charset="0"/>
              </a:rPr>
              <a:t>police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	</a:t>
            </a:r>
            <a:br>
              <a:rPr lang="cs-CZ" altLang="cs-CZ" sz="800" dirty="0"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		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 standardní kompresor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LED osvětlení</a:t>
            </a:r>
            <a:endParaRPr lang="cs-CZ" altLang="cs-CZ" sz="800" dirty="0">
              <a:latin typeface="Arial" charset="0"/>
              <a:cs typeface="+mn-cs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výměnné panty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panty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34901566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8059019076393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1225 × 540 × 545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35,5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1289 × 584 × 577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38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0BE062-B0EE-49B3-9358-C9501B166872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F14EF81-B451-4661-8067-D014AA6F07EE}"/>
              </a:ext>
            </a:extLst>
          </p:cNvPr>
          <p:cNvSpPr txBox="1"/>
          <p:nvPr/>
        </p:nvSpPr>
        <p:spPr>
          <a:xfrm>
            <a:off x="4752020" y="1271558"/>
            <a:ext cx="864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Reverzibilní dvířka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EE2028-7E32-4FE1-9A8C-4AD1F0D1B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35" y="1031915"/>
            <a:ext cx="699641" cy="699641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F39B2B6-02C5-480A-8DCC-A586647565F0}"/>
              </a:ext>
            </a:extLst>
          </p:cNvPr>
          <p:cNvCxnSpPr>
            <a:cxnSpLocks/>
          </p:cNvCxnSpPr>
          <p:nvPr/>
        </p:nvCxnSpPr>
        <p:spPr>
          <a:xfrm>
            <a:off x="7452950" y="1359900"/>
            <a:ext cx="0" cy="2182218"/>
          </a:xfrm>
          <a:prstGeom prst="straightConnector1">
            <a:avLst/>
          </a:prstGeom>
          <a:ln>
            <a:solidFill>
              <a:srgbClr val="4472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5D43CAE-A691-4837-BED3-78666446EE51}"/>
              </a:ext>
            </a:extLst>
          </p:cNvPr>
          <p:cNvSpPr txBox="1"/>
          <p:nvPr/>
        </p:nvSpPr>
        <p:spPr>
          <a:xfrm rot="10800000">
            <a:off x="7450244" y="2184960"/>
            <a:ext cx="369332" cy="6341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2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 cm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BE1E86-B999-E11A-BD5A-A5E73E124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117" y="1319513"/>
            <a:ext cx="1102326" cy="22226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C0D28B5-AED9-017E-83F0-4CCF83A30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821" y="306341"/>
            <a:ext cx="661968" cy="6996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0FB8EB-F1A8-6E75-C9F7-3A00A9FA4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753" y="1397373"/>
            <a:ext cx="1380288" cy="210727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5205CC3-7627-B1A3-60F8-570FCAE6C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753" y="3750542"/>
            <a:ext cx="1398190" cy="81114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8031E402-94E1-C1EF-8915-A644A6F37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2854" y="3732010"/>
            <a:ext cx="1442590" cy="8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263</Words>
  <Application>Microsoft Office PowerPoint</Application>
  <PresentationFormat>Předvádění na obrazovce (4:3)</PresentationFormat>
  <Paragraphs>48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299</cp:revision>
  <cp:lastPrinted>2016-05-31T13:00:02Z</cp:lastPrinted>
  <dcterms:created xsi:type="dcterms:W3CDTF">2015-07-16T11:02:07Z</dcterms:created>
  <dcterms:modified xsi:type="dcterms:W3CDTF">2024-03-06T11:36:41Z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