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E8FC5"/>
    <a:srgbClr val="0093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493" autoAdjust="0"/>
    <p:restoredTop sz="94660"/>
  </p:normalViewPr>
  <p:slideViewPr>
    <p:cSldViewPr>
      <p:cViewPr varScale="1">
        <p:scale>
          <a:sx n="82" d="100"/>
          <a:sy n="82" d="100"/>
        </p:scale>
        <p:origin x="198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791B80A1-FDE9-416C-B9A8-2A1FE73A844A}" type="datetimeFigureOut">
              <a:rPr lang="cs-CZ" smtClean="0"/>
              <a:t>29.07.2024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F63C6288-EF84-456C-B7FC-4481D153D6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080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6288-EF84-456C-B7FC-4481D153D6E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777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29.07.2024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5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29.07.2024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1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29.07.2024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16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29.07.2024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0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29.07.2024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16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29.07.2024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77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29.07.2024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8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29.07.2024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66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2320" y="6309320"/>
            <a:ext cx="1251348" cy="386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eform 28"/>
          <p:cNvSpPr>
            <a:spLocks/>
          </p:cNvSpPr>
          <p:nvPr userDrawn="1"/>
        </p:nvSpPr>
        <p:spPr bwMode="auto">
          <a:xfrm flipH="1" flipV="1">
            <a:off x="0" y="6211575"/>
            <a:ext cx="6984776" cy="646425"/>
          </a:xfrm>
          <a:custGeom>
            <a:avLst/>
            <a:gdLst>
              <a:gd name="connsiteX0" fmla="*/ 0 w 8915400"/>
              <a:gd name="connsiteY0" fmla="*/ 0 h 1026989"/>
              <a:gd name="connsiteX1" fmla="*/ 311567 w 8915400"/>
              <a:gd name="connsiteY1" fmla="*/ 0 h 1026989"/>
              <a:gd name="connsiteX2" fmla="*/ 8609192 w 8915400"/>
              <a:gd name="connsiteY2" fmla="*/ 0 h 1026989"/>
              <a:gd name="connsiteX3" fmla="*/ 8892102 w 8915400"/>
              <a:gd name="connsiteY3" fmla="*/ 281709 h 1026989"/>
              <a:gd name="connsiteX4" fmla="*/ 8915400 w 8915400"/>
              <a:gd name="connsiteY4" fmla="*/ 313802 h 1026989"/>
              <a:gd name="connsiteX5" fmla="*/ 8892102 w 8915400"/>
              <a:gd name="connsiteY5" fmla="*/ 345896 h 1026989"/>
              <a:gd name="connsiteX6" fmla="*/ 8203133 w 8915400"/>
              <a:gd name="connsiteY6" fmla="*/ 1012725 h 1026989"/>
              <a:gd name="connsiteX7" fmla="*/ 8196476 w 8915400"/>
              <a:gd name="connsiteY7" fmla="*/ 1016291 h 1026989"/>
              <a:gd name="connsiteX8" fmla="*/ 8173178 w 8915400"/>
              <a:gd name="connsiteY8" fmla="*/ 1026989 h 1026989"/>
              <a:gd name="connsiteX9" fmla="*/ 686871 w 8915400"/>
              <a:gd name="connsiteY9" fmla="*/ 1026989 h 1026989"/>
              <a:gd name="connsiteX10" fmla="*/ 0 w 8915400"/>
              <a:gd name="connsiteY10" fmla="*/ 1026989 h 102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15400" h="1026989">
                <a:moveTo>
                  <a:pt x="0" y="0"/>
                </a:moveTo>
                <a:lnTo>
                  <a:pt x="311567" y="0"/>
                </a:lnTo>
                <a:cubicBezTo>
                  <a:pt x="1814549" y="0"/>
                  <a:pt x="4345887" y="0"/>
                  <a:pt x="8609192" y="0"/>
                </a:cubicBezTo>
                <a:cubicBezTo>
                  <a:pt x="8609192" y="0"/>
                  <a:pt x="8609192" y="0"/>
                  <a:pt x="8892102" y="281709"/>
                </a:cubicBezTo>
                <a:cubicBezTo>
                  <a:pt x="8892102" y="281709"/>
                  <a:pt x="8915400" y="299539"/>
                  <a:pt x="8915400" y="313802"/>
                </a:cubicBezTo>
                <a:cubicBezTo>
                  <a:pt x="8915400" y="328066"/>
                  <a:pt x="8892102" y="345896"/>
                  <a:pt x="8892102" y="345896"/>
                </a:cubicBezTo>
                <a:cubicBezTo>
                  <a:pt x="8892102" y="345896"/>
                  <a:pt x="8892102" y="345896"/>
                  <a:pt x="8203133" y="1012725"/>
                </a:cubicBezTo>
                <a:cubicBezTo>
                  <a:pt x="8203133" y="1012725"/>
                  <a:pt x="8206461" y="1009159"/>
                  <a:pt x="8196476" y="1016291"/>
                </a:cubicBezTo>
                <a:cubicBezTo>
                  <a:pt x="8186491" y="1026989"/>
                  <a:pt x="8173178" y="1026989"/>
                  <a:pt x="8173178" y="1026989"/>
                </a:cubicBezTo>
                <a:cubicBezTo>
                  <a:pt x="8173178" y="1026989"/>
                  <a:pt x="8173178" y="1026989"/>
                  <a:pt x="686871" y="1026989"/>
                </a:cubicBezTo>
                <a:lnTo>
                  <a:pt x="0" y="1026989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txBody>
          <a:bodyPr vert="horz" wrap="square" lIns="86818" tIns="43409" rIns="86818" bIns="43409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709">
              <a:solidFill>
                <a:prstClr val="black"/>
              </a:solidFill>
            </a:endParaRPr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9CBF3D83-6329-4114-881B-C48C9E2EDB1D}"/>
              </a:ext>
            </a:extLst>
          </p:cNvPr>
          <p:cNvSpPr>
            <a:spLocks/>
          </p:cNvSpPr>
          <p:nvPr userDrawn="1"/>
        </p:nvSpPr>
        <p:spPr bwMode="auto">
          <a:xfrm rot="5400000">
            <a:off x="-98852" y="98850"/>
            <a:ext cx="519832" cy="322129"/>
          </a:xfrm>
          <a:custGeom>
            <a:avLst/>
            <a:gdLst>
              <a:gd name="T0" fmla="*/ 397 w 524"/>
              <a:gd name="T1" fmla="*/ 0 h 398"/>
              <a:gd name="T2" fmla="*/ 0 w 524"/>
              <a:gd name="T3" fmla="*/ 398 h 398"/>
              <a:gd name="T4" fmla="*/ 524 w 524"/>
              <a:gd name="T5" fmla="*/ 398 h 398"/>
              <a:gd name="T6" fmla="*/ 524 w 524"/>
              <a:gd name="T7" fmla="*/ 130 h 398"/>
              <a:gd name="T8" fmla="*/ 397 w 524"/>
              <a:gd name="T9" fmla="*/ 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4" h="398">
                <a:moveTo>
                  <a:pt x="397" y="0"/>
                </a:moveTo>
                <a:lnTo>
                  <a:pt x="0" y="398"/>
                </a:lnTo>
                <a:lnTo>
                  <a:pt x="524" y="398"/>
                </a:lnTo>
                <a:lnTo>
                  <a:pt x="524" y="130"/>
                </a:lnTo>
                <a:lnTo>
                  <a:pt x="397" y="0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5114" tIns="32557" rIns="65114" bIns="32557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908720"/>
            <a:ext cx="7147240" cy="0"/>
          </a:xfrm>
          <a:prstGeom prst="line">
            <a:avLst/>
          </a:prstGeom>
          <a:ln w="19050">
            <a:solidFill>
              <a:srgbClr val="4472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8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29.07.2024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09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29.07.2024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2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35264-EE75-400C-80BE-5E821CD423B8}" type="datetimeFigureOut">
              <a:rPr lang="cs-CZ" smtClean="0"/>
              <a:t>29.07.2024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1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ástupný symbol pro text 3"/>
          <p:cNvSpPr txBox="1">
            <a:spLocks/>
          </p:cNvSpPr>
          <p:nvPr/>
        </p:nvSpPr>
        <p:spPr>
          <a:xfrm>
            <a:off x="289661" y="19066"/>
            <a:ext cx="8818904" cy="864443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>
                <a:solidFill>
                  <a:srgbClr val="4472C4"/>
                </a:solidFill>
                <a:latin typeface="Arial" charset="0"/>
              </a:rPr>
              <a:t>HATS9CBS4BWIFI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>
                <a:latin typeface="Arial" charset="0"/>
              </a:rPr>
              <a:t>Komínová digestoř I-Link – šíře 90 cm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Odtah a recirkulace, energetická třída A+, dotykové ovládání, Booster</a:t>
            </a:r>
            <a:endParaRPr lang="cs-CZ" altLang="cs-CZ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3995936" y="980728"/>
            <a:ext cx="0" cy="5220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Zástupný symbol pro text 3"/>
          <p:cNvSpPr txBox="1">
            <a:spLocks/>
          </p:cNvSpPr>
          <p:nvPr/>
        </p:nvSpPr>
        <p:spPr>
          <a:xfrm>
            <a:off x="120086" y="980728"/>
            <a:ext cx="3910241" cy="5220000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cs-CZ" altLang="cs-CZ" sz="800" b="1" u="sng" dirty="0">
                <a:latin typeface="Arial" charset="0"/>
              </a:rPr>
              <a:t>Hlavní vlastnosti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Roční spotřeba energie (kWh/rok)		34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Energetická třída			A+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Třída účinnosti proudění tekutin		A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Třída účinnosti osvětlení		C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Třída účinnosti tukové filtrace		D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Průtok vzduchu min/max/booster (m3/hod)	320,5/591,3/701,3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Hlučnost max (dB(A))		64</a:t>
            </a:r>
          </a:p>
          <a:p>
            <a:pPr marL="0" indent="0">
              <a:spcBef>
                <a:spcPct val="0"/>
              </a:spcBef>
              <a:buFontTx/>
              <a:buNone/>
            </a:pPr>
            <a:endParaRPr lang="cs-CZ" altLang="cs-CZ" sz="800" dirty="0">
              <a:solidFill>
                <a:srgbClr val="FF0000"/>
              </a:solidFill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b="1" u="sng" dirty="0">
                <a:latin typeface="Arial" charset="0"/>
              </a:rPr>
              <a:t>Funkce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Odtah a recirkulace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Dotykové ovládání + Konektivita – Wifi + BLE. Připojení přes aplikaci </a:t>
            </a:r>
            <a:r>
              <a:rPr lang="cs-CZ" altLang="cs-CZ" sz="800" dirty="0" err="1">
                <a:latin typeface="Arial" charset="0"/>
              </a:rPr>
              <a:t>hOn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3+2 rychlostních stupňů, </a:t>
            </a:r>
            <a:r>
              <a:rPr lang="cs-CZ" altLang="cs-CZ" sz="800" b="1" dirty="0">
                <a:latin typeface="Arial" charset="0"/>
              </a:rPr>
              <a:t>Booster – rychlé zvýšení rychlosti na max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Časovač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Vzduchový deflektor a zpětná klapka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b="1" dirty="0" err="1">
                <a:latin typeface="Arial" charset="0"/>
              </a:rPr>
              <a:t>PreciSynch</a:t>
            </a:r>
            <a:r>
              <a:rPr lang="cs-CZ" altLang="cs-CZ" sz="800" dirty="0">
                <a:latin typeface="Arial" charset="0"/>
              </a:rPr>
              <a:t> – poskytuje absolutní přesnost vaření intuitivním způsobem automatickým přizpůsobením úrovně výkonu odsavače teplu varné desky.</a:t>
            </a:r>
          </a:p>
          <a:p>
            <a:pPr marL="0" indent="0">
              <a:spcBef>
                <a:spcPct val="0"/>
              </a:spcBef>
              <a:buFontTx/>
              <a:buNone/>
            </a:pPr>
            <a:endParaRPr lang="cs-CZ" altLang="cs-CZ" sz="800" b="1" dirty="0">
              <a:solidFill>
                <a:srgbClr val="FF0000"/>
              </a:solidFill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b="1" u="sng" dirty="0">
                <a:latin typeface="Arial" charset="0"/>
              </a:rPr>
              <a:t>Konstrukce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Motor 1 × 270 W 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Osvětlení </a:t>
            </a:r>
            <a:r>
              <a:rPr lang="en-US" altLang="cs-CZ" sz="800" dirty="0">
                <a:latin typeface="Arial" charset="0"/>
              </a:rPr>
              <a:t>LED </a:t>
            </a:r>
            <a:r>
              <a:rPr lang="cs-CZ" altLang="cs-CZ" sz="800" dirty="0">
                <a:latin typeface="Arial" charset="0"/>
              </a:rPr>
              <a:t>pásek bílý </a:t>
            </a:r>
            <a:r>
              <a:rPr lang="en-US" altLang="cs-CZ" sz="800" dirty="0">
                <a:latin typeface="Arial" charset="0"/>
              </a:rPr>
              <a:t>50cm</a:t>
            </a:r>
            <a:r>
              <a:rPr lang="cs-CZ" altLang="cs-CZ" sz="800" dirty="0">
                <a:latin typeface="Arial" charset="0"/>
              </a:rPr>
              <a:t> </a:t>
            </a:r>
            <a:r>
              <a:rPr lang="en-US" altLang="cs-CZ" sz="800" dirty="0">
                <a:latin typeface="Arial" charset="0"/>
              </a:rPr>
              <a:t>-6000K:1</a:t>
            </a:r>
            <a:r>
              <a:rPr lang="cs-CZ" altLang="cs-CZ" sz="800" dirty="0">
                <a:latin typeface="Arial" charset="0"/>
              </a:rPr>
              <a:t> </a:t>
            </a:r>
            <a:r>
              <a:rPr lang="en-US" altLang="cs-CZ" sz="800" dirty="0">
                <a:latin typeface="Arial" charset="0"/>
              </a:rPr>
              <a:t>X</a:t>
            </a:r>
            <a:r>
              <a:rPr lang="cs-CZ" altLang="cs-CZ" sz="800" dirty="0">
                <a:latin typeface="Arial" charset="0"/>
              </a:rPr>
              <a:t> </a:t>
            </a:r>
            <a:r>
              <a:rPr lang="en-US" altLang="cs-CZ" sz="800" dirty="0">
                <a:latin typeface="Arial" charset="0"/>
              </a:rPr>
              <a:t>8W 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Sací potrubí Ø 150 mm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Redukce 120 mm</a:t>
            </a:r>
          </a:p>
          <a:p>
            <a:pPr marL="0" indent="0">
              <a:spcBef>
                <a:spcPct val="0"/>
              </a:spcBef>
              <a:buNone/>
            </a:pPr>
            <a:endParaRPr lang="cs-CZ" altLang="cs-CZ" sz="800" dirty="0">
              <a:solidFill>
                <a:srgbClr val="FF0000"/>
              </a:solidFill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u="sng" dirty="0">
                <a:latin typeface="Arial" charset="0"/>
              </a:rPr>
              <a:t>Příslušenství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3 x Tukový hliníkový filtr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Pachový uhlíkový filtr je součástí balení.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Uhlíkový filtr 49115289 k objednání přes BMK. (Více informací na Candy showroom)</a:t>
            </a:r>
          </a:p>
          <a:p>
            <a:pPr marL="0" indent="0">
              <a:spcBef>
                <a:spcPct val="0"/>
              </a:spcBef>
              <a:buFontTx/>
              <a:buNone/>
            </a:pPr>
            <a:endParaRPr lang="cs-CZ" altLang="cs-CZ" sz="800" dirty="0">
              <a:solidFill>
                <a:srgbClr val="FF0000"/>
              </a:solidFill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Výška komína 500+500 mm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5652120" y="980728"/>
            <a:ext cx="0" cy="5220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bdélník 18"/>
          <p:cNvSpPr/>
          <p:nvPr/>
        </p:nvSpPr>
        <p:spPr>
          <a:xfrm>
            <a:off x="5758056" y="5013176"/>
            <a:ext cx="33843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cs-CZ" altLang="cs-CZ" sz="800" b="1" dirty="0">
                <a:latin typeface="Arial" charset="0"/>
              </a:rPr>
              <a:t>Logistická data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charset="0"/>
              </a:rPr>
              <a:t>Kód		36901931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charset="0"/>
              </a:rPr>
              <a:t>EAN		 8059019090726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charset="0"/>
              </a:rPr>
              <a:t>Barva		Černá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panose="020B0604020202020204" pitchFamily="34" charset="0"/>
              </a:rPr>
              <a:t>Rozměry výrobku V × Š × H (mm)	520-1027 x 900 x 504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panose="020B0604020202020204" pitchFamily="34" charset="0"/>
              </a:rPr>
              <a:t>Čistá váha výrobku (kg)	15,6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panose="020B0604020202020204" pitchFamily="34" charset="0"/>
              </a:rPr>
              <a:t>Rozměry balení V × Š × H (mm)	560x945x380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charset="0"/>
              </a:rPr>
              <a:t>Hmotnost s obalem (kg)	18,5</a:t>
            </a:r>
          </a:p>
        </p:txBody>
      </p:sp>
      <p:sp>
        <p:nvSpPr>
          <p:cNvPr id="50" name="TextovéPole 49"/>
          <p:cNvSpPr txBox="1"/>
          <p:nvPr/>
        </p:nvSpPr>
        <p:spPr>
          <a:xfrm>
            <a:off x="4782125" y="1086153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Bezdotyková technologie ovládání chladničky</a:t>
            </a:r>
            <a:endParaRPr lang="cs-CZ" sz="800" dirty="0">
              <a:solidFill>
                <a:schemeClr val="bg1"/>
              </a:solidFill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4350077" y="1950249"/>
            <a:ext cx="360040" cy="21602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8" name="Přímá spojnice se šipkou 37">
            <a:extLst>
              <a:ext uri="{FF2B5EF4-FFF2-40B4-BE49-F238E27FC236}">
                <a16:creationId xmlns:a16="http://schemas.microsoft.com/office/drawing/2014/main" id="{C0F7AABD-AD4B-4E50-8072-5B9B6D6E71C4}"/>
              </a:ext>
            </a:extLst>
          </p:cNvPr>
          <p:cNvCxnSpPr/>
          <p:nvPr/>
        </p:nvCxnSpPr>
        <p:spPr>
          <a:xfrm>
            <a:off x="6046543" y="3047565"/>
            <a:ext cx="2592288" cy="0"/>
          </a:xfrm>
          <a:prstGeom prst="straightConnector1">
            <a:avLst/>
          </a:prstGeom>
          <a:ln>
            <a:solidFill>
              <a:srgbClr val="4472C4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ovéPole 38">
            <a:extLst>
              <a:ext uri="{FF2B5EF4-FFF2-40B4-BE49-F238E27FC236}">
                <a16:creationId xmlns:a16="http://schemas.microsoft.com/office/drawing/2014/main" id="{44B9A30E-DB6F-46A4-89E2-2F7F7D01B4D8}"/>
              </a:ext>
            </a:extLst>
          </p:cNvPr>
          <p:cNvSpPr txBox="1"/>
          <p:nvPr/>
        </p:nvSpPr>
        <p:spPr>
          <a:xfrm>
            <a:off x="6766317" y="2831541"/>
            <a:ext cx="111395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altLang="cs-CZ" sz="800" dirty="0">
                <a:solidFill>
                  <a:srgbClr val="4472C4"/>
                </a:solidFill>
                <a:latin typeface="Arial" charset="0"/>
                <a:cs typeface="+mn-cs"/>
              </a:rPr>
              <a:t>90 cm</a:t>
            </a:r>
            <a:endParaRPr lang="cs-CZ" sz="800" dirty="0">
              <a:solidFill>
                <a:srgbClr val="4472C4"/>
              </a:solidFill>
            </a:endParaRPr>
          </a:p>
        </p:txBody>
      </p:sp>
      <p:pic>
        <p:nvPicPr>
          <p:cNvPr id="41" name="Obrázek 40">
            <a:extLst>
              <a:ext uri="{FF2B5EF4-FFF2-40B4-BE49-F238E27FC236}">
                <a16:creationId xmlns:a16="http://schemas.microsoft.com/office/drawing/2014/main" id="{BF3BA122-B6B8-432E-9F27-F4BD0B90702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86" r="24080"/>
          <a:stretch/>
        </p:blipFill>
        <p:spPr>
          <a:xfrm>
            <a:off x="4155904" y="1014145"/>
            <a:ext cx="551549" cy="519113"/>
          </a:xfrm>
          <a:prstGeom prst="rect">
            <a:avLst/>
          </a:prstGeom>
        </p:spPr>
      </p:pic>
      <p:sp>
        <p:nvSpPr>
          <p:cNvPr id="43" name="TextovéPole 42">
            <a:extLst>
              <a:ext uri="{FF2B5EF4-FFF2-40B4-BE49-F238E27FC236}">
                <a16:creationId xmlns:a16="http://schemas.microsoft.com/office/drawing/2014/main" id="{8541BD0F-DEE2-4B05-B214-2419DEEF71A9}"/>
              </a:ext>
            </a:extLst>
          </p:cNvPr>
          <p:cNvSpPr txBox="1"/>
          <p:nvPr/>
        </p:nvSpPr>
        <p:spPr>
          <a:xfrm>
            <a:off x="4782853" y="1118995"/>
            <a:ext cx="7786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LED osvětlení</a:t>
            </a:r>
          </a:p>
        </p:txBody>
      </p:sp>
      <p:pic>
        <p:nvPicPr>
          <p:cNvPr id="45" name="Obrázek 44">
            <a:extLst>
              <a:ext uri="{FF2B5EF4-FFF2-40B4-BE49-F238E27FC236}">
                <a16:creationId xmlns:a16="http://schemas.microsoft.com/office/drawing/2014/main" id="{84F878E2-2FAB-4B04-AFD4-3137F0E8D04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10" r="17601"/>
          <a:stretch/>
        </p:blipFill>
        <p:spPr>
          <a:xfrm>
            <a:off x="4074804" y="1798704"/>
            <a:ext cx="718856" cy="519113"/>
          </a:xfrm>
          <a:prstGeom prst="rect">
            <a:avLst/>
          </a:prstGeom>
        </p:spPr>
      </p:pic>
      <p:sp>
        <p:nvSpPr>
          <p:cNvPr id="47" name="TextovéPole 46">
            <a:extLst>
              <a:ext uri="{FF2B5EF4-FFF2-40B4-BE49-F238E27FC236}">
                <a16:creationId xmlns:a16="http://schemas.microsoft.com/office/drawing/2014/main" id="{01211D1F-79B3-4B36-9C4B-010D081F8B18}"/>
              </a:ext>
            </a:extLst>
          </p:cNvPr>
          <p:cNvSpPr txBox="1"/>
          <p:nvPr/>
        </p:nvSpPr>
        <p:spPr>
          <a:xfrm>
            <a:off x="4792296" y="1827719"/>
            <a:ext cx="7786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Dotykové ovládání</a:t>
            </a:r>
          </a:p>
        </p:txBody>
      </p:sp>
      <p:pic>
        <p:nvPicPr>
          <p:cNvPr id="48" name="Obrázek 47">
            <a:extLst>
              <a:ext uri="{FF2B5EF4-FFF2-40B4-BE49-F238E27FC236}">
                <a16:creationId xmlns:a16="http://schemas.microsoft.com/office/drawing/2014/main" id="{6FE7BB2E-81B7-4407-A25C-AA2250B4DB9F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85" r="21012"/>
          <a:stretch/>
        </p:blipFill>
        <p:spPr>
          <a:xfrm>
            <a:off x="4155904" y="2479702"/>
            <a:ext cx="540014" cy="478659"/>
          </a:xfrm>
          <a:prstGeom prst="rect">
            <a:avLst/>
          </a:prstGeom>
        </p:spPr>
      </p:pic>
      <p:sp>
        <p:nvSpPr>
          <p:cNvPr id="49" name="TextovéPole 48">
            <a:extLst>
              <a:ext uri="{FF2B5EF4-FFF2-40B4-BE49-F238E27FC236}">
                <a16:creationId xmlns:a16="http://schemas.microsoft.com/office/drawing/2014/main" id="{478E2CF5-4A1F-458E-A4CA-99D45BB948FB}"/>
              </a:ext>
            </a:extLst>
          </p:cNvPr>
          <p:cNvSpPr txBox="1"/>
          <p:nvPr/>
        </p:nvSpPr>
        <p:spPr>
          <a:xfrm>
            <a:off x="4784564" y="2598321"/>
            <a:ext cx="77860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Booster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FC42129-7875-D856-EF65-FAFF0D86E72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34672" y="1111940"/>
            <a:ext cx="2716579" cy="1694767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B090FC66-84D8-C431-A0EB-63BAED9D67F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33176" y="3187374"/>
            <a:ext cx="733141" cy="1477883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F2448A43-820E-651C-8B86-14747135115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055710" y="3083627"/>
            <a:ext cx="1700934" cy="1504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2339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95BD839E46F24EB4770DF09025A07F" ma:contentTypeVersion="11" ma:contentTypeDescription="Vytvoří nový dokument" ma:contentTypeScope="" ma:versionID="899d58e324f7d2ad8dbbf30f92ba481f">
  <xsd:schema xmlns:xsd="http://www.w3.org/2001/XMLSchema" xmlns:xs="http://www.w3.org/2001/XMLSchema" xmlns:p="http://schemas.microsoft.com/office/2006/metadata/properties" xmlns:ns3="a09af93a-bc92-4cce-8ba3-c8fdbed82e22" xmlns:ns4="b4af0723-3826-4aee-ba08-906e8dce3040" targetNamespace="http://schemas.microsoft.com/office/2006/metadata/properties" ma:root="true" ma:fieldsID="8ecc31191407e2209a8b26e29ff69bbb" ns3:_="" ns4:_="">
    <xsd:import namespace="a09af93a-bc92-4cce-8ba3-c8fdbed82e22"/>
    <xsd:import namespace="b4af0723-3826-4aee-ba08-906e8dce304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9af93a-bc92-4cce-8ba3-c8fdbed82e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af0723-3826-4aee-ba08-906e8dce304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38943F7-9869-47ED-98D3-9740D3D8EE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71747CF-528E-4FB1-8821-D297DBD7BA7C}">
  <ds:schemaRefs>
    <ds:schemaRef ds:uri="http://schemas.openxmlformats.org/package/2006/metadata/core-properties"/>
    <ds:schemaRef ds:uri="http://purl.org/dc/dcmitype/"/>
    <ds:schemaRef ds:uri="b4af0723-3826-4aee-ba08-906e8dce3040"/>
    <ds:schemaRef ds:uri="http://purl.org/dc/terms/"/>
    <ds:schemaRef ds:uri="a09af93a-bc92-4cce-8ba3-c8fdbed82e22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ADD55FB-A287-496D-995F-BEB9B7F590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9af93a-bc92-4cce-8ba3-c8fdbed82e22"/>
    <ds:schemaRef ds:uri="b4af0723-3826-4aee-ba08-906e8dce30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3691</TotalTime>
  <Words>263</Words>
  <Application>Microsoft Office PowerPoint</Application>
  <PresentationFormat>Předvádění na obrazovce (4:3)</PresentationFormat>
  <Paragraphs>46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recepce</dc:creator>
  <cp:lastModifiedBy>Michaela Kurková</cp:lastModifiedBy>
  <cp:revision>305</cp:revision>
  <cp:lastPrinted>2016-05-31T13:00:02Z</cp:lastPrinted>
  <dcterms:created xsi:type="dcterms:W3CDTF">2015-07-16T11:02:07Z</dcterms:created>
  <dcterms:modified xsi:type="dcterms:W3CDTF">2024-07-29T07:08:08Z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0x010100C795BD839E46F24EB4770DF09025A07F</vt:lpwstr>
  </property>
</Properties>
</file>