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 varScale="1">
        <p:scale>
          <a:sx n="82" d="100"/>
          <a:sy n="82" d="100"/>
        </p:scale>
        <p:origin x="198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29.07.2024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HATS9CBS4BWIFI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Komínová digestoř I-Link – šíře 90 cm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Odtah a recirkulace, energetická třída A+, dotykové ovládání, Booster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120086" y="980728"/>
            <a:ext cx="3910241" cy="5220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Hlavní vlastnosti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Roční spotřeba energie (kWh/rok)		34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Energetická třída			A+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proudění tekutin		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osvětlení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Třída účinnosti tukové filtrace		D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Průtok vzduchu min/max/booster (m3/hod)	320,5/591,3/701,3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Hlučnost max (dB(A))		64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Funkce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Odtah a recirkulace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Dotykové ovládání + Konektivita – Wifi + BLE. Připojení přes aplikaci </a:t>
            </a:r>
            <a:r>
              <a:rPr lang="cs-CZ" altLang="cs-CZ" sz="800" dirty="0" err="1">
                <a:latin typeface="Arial" charset="0"/>
              </a:rPr>
              <a:t>hOn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3+2 rychlostních stupňů, </a:t>
            </a:r>
            <a:r>
              <a:rPr lang="cs-CZ" altLang="cs-CZ" sz="800" b="1" dirty="0">
                <a:latin typeface="Arial" charset="0"/>
              </a:rPr>
              <a:t>Booster – rychlé zvýšení rychlosti na max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Časovač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Vzduchový deflektor a zpětná klapka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PreciSynch</a:t>
            </a:r>
            <a:r>
              <a:rPr lang="cs-CZ" altLang="cs-CZ" sz="800" dirty="0">
                <a:latin typeface="Arial" charset="0"/>
              </a:rPr>
              <a:t> – poskytuje absolutní přesnost vaření intuitivním způsobem automatickým přizpůsobením úrovně výkonu odsavače teplu varné desky.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Motor 1 × 270 W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Osvětlení </a:t>
            </a:r>
            <a:r>
              <a:rPr lang="en-US" altLang="cs-CZ" sz="800" dirty="0">
                <a:latin typeface="Arial" charset="0"/>
              </a:rPr>
              <a:t>LED </a:t>
            </a:r>
            <a:r>
              <a:rPr lang="cs-CZ" altLang="cs-CZ" sz="800" dirty="0">
                <a:latin typeface="Arial" charset="0"/>
              </a:rPr>
              <a:t>pásek bílý </a:t>
            </a:r>
            <a:r>
              <a:rPr lang="en-US" altLang="cs-CZ" sz="800" dirty="0">
                <a:latin typeface="Arial" charset="0"/>
              </a:rPr>
              <a:t>50cm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en-US" altLang="cs-CZ" sz="800" dirty="0">
                <a:latin typeface="Arial" charset="0"/>
              </a:rPr>
              <a:t>-6000K:1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en-US" altLang="cs-CZ" sz="800" dirty="0">
                <a:latin typeface="Arial" charset="0"/>
              </a:rPr>
              <a:t>X</a:t>
            </a:r>
            <a:r>
              <a:rPr lang="cs-CZ" altLang="cs-CZ" sz="800" dirty="0">
                <a:latin typeface="Arial" charset="0"/>
              </a:rPr>
              <a:t> </a:t>
            </a:r>
            <a:r>
              <a:rPr lang="en-US" altLang="cs-CZ" sz="800" dirty="0">
                <a:latin typeface="Arial" charset="0"/>
              </a:rPr>
              <a:t>8W 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Sací potrubí Ø 150 mm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Redukce 120 mm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Příslušenství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x Tukový hliníkový filtr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Pachový uhlíkový filtr je součástí balení.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Uhlíkový filtr 49115289 k objednání přes BMK. (Více informací na Candy showroom)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Výška komína 500+500 mm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36901931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 8059019090726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Barva		Černá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 × Š × H (mm)	520-1027 x 900 x 504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15,6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 × Š × H (mm)	560x945x380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18,5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2125" y="1086153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0077" y="1950249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8" name="Přímá spojnice se šipkou 37">
            <a:extLst>
              <a:ext uri="{FF2B5EF4-FFF2-40B4-BE49-F238E27FC236}">
                <a16:creationId xmlns:a16="http://schemas.microsoft.com/office/drawing/2014/main" id="{C0F7AABD-AD4B-4E50-8072-5B9B6D6E71C4}"/>
              </a:ext>
            </a:extLst>
          </p:cNvPr>
          <p:cNvCxnSpPr/>
          <p:nvPr/>
        </p:nvCxnSpPr>
        <p:spPr>
          <a:xfrm>
            <a:off x="6046543" y="3047565"/>
            <a:ext cx="2592288" cy="0"/>
          </a:xfrm>
          <a:prstGeom prst="straightConnector1">
            <a:avLst/>
          </a:prstGeom>
          <a:ln>
            <a:solidFill>
              <a:srgbClr val="4472C4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>
            <a:extLst>
              <a:ext uri="{FF2B5EF4-FFF2-40B4-BE49-F238E27FC236}">
                <a16:creationId xmlns:a16="http://schemas.microsoft.com/office/drawing/2014/main" id="{44B9A30E-DB6F-46A4-89E2-2F7F7D01B4D8}"/>
              </a:ext>
            </a:extLst>
          </p:cNvPr>
          <p:cNvSpPr txBox="1"/>
          <p:nvPr/>
        </p:nvSpPr>
        <p:spPr>
          <a:xfrm>
            <a:off x="6766317" y="2831541"/>
            <a:ext cx="1113956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altLang="cs-CZ" sz="800" dirty="0">
                <a:solidFill>
                  <a:srgbClr val="4472C4"/>
                </a:solidFill>
                <a:latin typeface="Arial" charset="0"/>
                <a:cs typeface="+mn-cs"/>
              </a:rPr>
              <a:t>90 cm</a:t>
            </a:r>
            <a:endParaRPr lang="cs-CZ" sz="800" dirty="0">
              <a:solidFill>
                <a:srgbClr val="4472C4"/>
              </a:solidFill>
            </a:endParaRPr>
          </a:p>
        </p:txBody>
      </p:sp>
      <p:pic>
        <p:nvPicPr>
          <p:cNvPr id="41" name="Obrázek 40">
            <a:extLst>
              <a:ext uri="{FF2B5EF4-FFF2-40B4-BE49-F238E27FC236}">
                <a16:creationId xmlns:a16="http://schemas.microsoft.com/office/drawing/2014/main" id="{BF3BA122-B6B8-432E-9F27-F4BD0B907024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6" r="24080"/>
          <a:stretch/>
        </p:blipFill>
        <p:spPr>
          <a:xfrm>
            <a:off x="4155904" y="1014145"/>
            <a:ext cx="551549" cy="519113"/>
          </a:xfrm>
          <a:prstGeom prst="rect">
            <a:avLst/>
          </a:prstGeom>
        </p:spPr>
      </p:pic>
      <p:sp>
        <p:nvSpPr>
          <p:cNvPr id="43" name="TextovéPole 42">
            <a:extLst>
              <a:ext uri="{FF2B5EF4-FFF2-40B4-BE49-F238E27FC236}">
                <a16:creationId xmlns:a16="http://schemas.microsoft.com/office/drawing/2014/main" id="{8541BD0F-DEE2-4B05-B214-2419DEEF71A9}"/>
              </a:ext>
            </a:extLst>
          </p:cNvPr>
          <p:cNvSpPr txBox="1"/>
          <p:nvPr/>
        </p:nvSpPr>
        <p:spPr>
          <a:xfrm>
            <a:off x="4782853" y="1118995"/>
            <a:ext cx="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osvětlení</a:t>
            </a:r>
          </a:p>
        </p:txBody>
      </p:sp>
      <p:pic>
        <p:nvPicPr>
          <p:cNvPr id="45" name="Obrázek 44">
            <a:extLst>
              <a:ext uri="{FF2B5EF4-FFF2-40B4-BE49-F238E27FC236}">
                <a16:creationId xmlns:a16="http://schemas.microsoft.com/office/drawing/2014/main" id="{84F878E2-2FAB-4B04-AFD4-3137F0E8D04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10" r="17601"/>
          <a:stretch/>
        </p:blipFill>
        <p:spPr>
          <a:xfrm>
            <a:off x="4074804" y="1798704"/>
            <a:ext cx="718856" cy="519113"/>
          </a:xfrm>
          <a:prstGeom prst="rect">
            <a:avLst/>
          </a:prstGeom>
        </p:spPr>
      </p:pic>
      <p:sp>
        <p:nvSpPr>
          <p:cNvPr id="47" name="TextovéPole 46">
            <a:extLst>
              <a:ext uri="{FF2B5EF4-FFF2-40B4-BE49-F238E27FC236}">
                <a16:creationId xmlns:a16="http://schemas.microsoft.com/office/drawing/2014/main" id="{01211D1F-79B3-4B36-9C4B-010D081F8B18}"/>
              </a:ext>
            </a:extLst>
          </p:cNvPr>
          <p:cNvSpPr txBox="1"/>
          <p:nvPr/>
        </p:nvSpPr>
        <p:spPr>
          <a:xfrm>
            <a:off x="4792296" y="1827719"/>
            <a:ext cx="77860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Dotykové ovládání</a:t>
            </a:r>
          </a:p>
        </p:txBody>
      </p:sp>
      <p:pic>
        <p:nvPicPr>
          <p:cNvPr id="48" name="Obrázek 47">
            <a:extLst>
              <a:ext uri="{FF2B5EF4-FFF2-40B4-BE49-F238E27FC236}">
                <a16:creationId xmlns:a16="http://schemas.microsoft.com/office/drawing/2014/main" id="{6FE7BB2E-81B7-4407-A25C-AA2250B4DB9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85" r="21012"/>
          <a:stretch/>
        </p:blipFill>
        <p:spPr>
          <a:xfrm>
            <a:off x="4155904" y="2479702"/>
            <a:ext cx="540014" cy="478659"/>
          </a:xfrm>
          <a:prstGeom prst="rect">
            <a:avLst/>
          </a:prstGeom>
        </p:spPr>
      </p:pic>
      <p:sp>
        <p:nvSpPr>
          <p:cNvPr id="49" name="TextovéPole 48">
            <a:extLst>
              <a:ext uri="{FF2B5EF4-FFF2-40B4-BE49-F238E27FC236}">
                <a16:creationId xmlns:a16="http://schemas.microsoft.com/office/drawing/2014/main" id="{478E2CF5-4A1F-458E-A4CA-99D45BB948FB}"/>
              </a:ext>
            </a:extLst>
          </p:cNvPr>
          <p:cNvSpPr txBox="1"/>
          <p:nvPr/>
        </p:nvSpPr>
        <p:spPr>
          <a:xfrm>
            <a:off x="4784564" y="2598321"/>
            <a:ext cx="77860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Booster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FC42129-7875-D856-EF65-FAFF0D86E7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34672" y="1111940"/>
            <a:ext cx="2716579" cy="1694767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B090FC66-84D8-C431-A0EB-63BAED9D67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33176" y="3187374"/>
            <a:ext cx="733141" cy="1477883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F2448A43-820E-651C-8B86-14747135115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55710" y="3083627"/>
            <a:ext cx="1700934" cy="1504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3691</TotalTime>
  <Words>263</Words>
  <Application>Microsoft Office PowerPoint</Application>
  <PresentationFormat>Předvádění na obrazovce (4:3)</PresentationFormat>
  <Paragraphs>46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305</cp:revision>
  <cp:lastPrinted>2016-05-31T13:00:02Z</cp:lastPrinted>
  <dcterms:created xsi:type="dcterms:W3CDTF">2015-07-16T11:02:07Z</dcterms:created>
  <dcterms:modified xsi:type="dcterms:W3CDTF">2024-07-29T07:08:08Z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