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6858000" cy="9906000" type="A4"/>
  <p:notesSz cx="6797675" cy="9872663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528" userDrawn="1">
          <p15:clr>
            <a:srgbClr val="A4A3A4"/>
          </p15:clr>
        </p15:guide>
        <p15:guide id="2" pos="4110" userDrawn="1">
          <p15:clr>
            <a:srgbClr val="A4A3A4"/>
          </p15:clr>
        </p15:guide>
        <p15:guide id="3" pos="164" userDrawn="1">
          <p15:clr>
            <a:srgbClr val="A4A3A4"/>
          </p15:clr>
        </p15:guide>
        <p15:guide id="4" pos="1434" userDrawn="1">
          <p15:clr>
            <a:srgbClr val="A4A3A4"/>
          </p15:clr>
        </p15:guide>
        <p15:guide id="5" orient="horz" pos="5705" userDrawn="1">
          <p15:clr>
            <a:srgbClr val="A4A3A4"/>
          </p15:clr>
        </p15:guide>
        <p15:guide id="6" orient="horz" pos="3438" userDrawn="1">
          <p15:clr>
            <a:srgbClr val="A4A3A4"/>
          </p15:clr>
        </p15:guide>
        <p15:guide id="9" orient="horz" pos="44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FF0000"/>
    <a:srgbClr val="920000"/>
    <a:srgbClr val="A40000"/>
    <a:srgbClr val="008000"/>
    <a:srgbClr val="008080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620" y="108"/>
      </p:cViewPr>
      <p:guideLst>
        <p:guide orient="horz" pos="3528"/>
        <p:guide pos="4110"/>
        <p:guide pos="164"/>
        <p:guide pos="1434"/>
        <p:guide orient="horz" pos="5705"/>
        <p:guide orient="horz" pos="3438"/>
        <p:guide orient="horz" pos="448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536162-01DA-4297-B243-3621BBA3FD1A}" type="datetimeFigureOut">
              <a:rPr lang="it-IT" smtClean="0"/>
              <a:pPr/>
              <a:t>04/05/2016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116138" y="739775"/>
            <a:ext cx="2565400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C350EF-8CC7-4895-8951-6C6B134FEC3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0665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350EF-8CC7-4895-8951-6C6B134FEC3F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8435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14350" y="3076575"/>
            <a:ext cx="5829300" cy="212407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20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D868D4-5252-48FD-94E4-7FF920E8788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836F3A-996B-4EC2-B045-204BECA4DC5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4972050" y="396875"/>
            <a:ext cx="1543050" cy="845185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42900" y="396875"/>
            <a:ext cx="4476750" cy="845185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6C85BB-DD47-4172-A630-BDDE0517085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DD9FEE-ECED-41AF-A0E2-DF1257BCABD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41338" y="6365875"/>
            <a:ext cx="5829300" cy="196691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41338" y="4198938"/>
            <a:ext cx="5829300" cy="21669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362C96-89DB-437D-B38D-FA1792BA287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342900" y="2311400"/>
            <a:ext cx="3009900" cy="6537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505200" y="2311400"/>
            <a:ext cx="3009900" cy="6537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FAB6EC-128A-4547-884D-83D8CB3D6FA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42900" y="2217738"/>
            <a:ext cx="3030538" cy="9239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42900" y="3141663"/>
            <a:ext cx="3030538" cy="57070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3484563" y="2217738"/>
            <a:ext cx="3030537" cy="9239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3484563" y="3141663"/>
            <a:ext cx="3030537" cy="57070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E1C54B-B62C-4788-AB0B-028C7D2D4DE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5AF115-AEA0-41EA-9CCB-134300EBE49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5D5B61-B12A-481D-A893-A3A184B673B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2900" y="393700"/>
            <a:ext cx="2255838" cy="16795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681288" y="393700"/>
            <a:ext cx="3833812" cy="8455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342900" y="2073275"/>
            <a:ext cx="2255838" cy="67754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CB6CB3-09A4-46BD-AB5B-946EE03BA93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44613" y="6934200"/>
            <a:ext cx="4114800" cy="8191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344613" y="885825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344613" y="7753350"/>
            <a:ext cx="4114800" cy="11620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870AFB-F39D-4B25-9E46-66C5F6A8268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396875"/>
            <a:ext cx="617220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2311400"/>
            <a:ext cx="6172200" cy="653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" y="9020175"/>
            <a:ext cx="16002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43150" y="9020175"/>
            <a:ext cx="21717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14900" y="9020175"/>
            <a:ext cx="16002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64AF37B-105C-488C-BED9-035C16A5C10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Relationship Id="rId1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656" y="890501"/>
            <a:ext cx="898420" cy="3536248"/>
          </a:xfrm>
          <a:prstGeom prst="rect">
            <a:avLst/>
          </a:prstGeom>
        </p:spPr>
      </p:pic>
      <p:pic>
        <p:nvPicPr>
          <p:cNvPr id="2050" name="Picture 161" descr="logo HOOVER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37263" y="57150"/>
            <a:ext cx="7048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163"/>
          <p:cNvSpPr>
            <a:spLocks noChangeArrowheads="1"/>
          </p:cNvSpPr>
          <p:nvPr/>
        </p:nvSpPr>
        <p:spPr bwMode="auto">
          <a:xfrm>
            <a:off x="73025" y="-12751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Gotham Narrow Light" pitchFamily="50" charset="0"/>
            </a:endParaRPr>
          </a:p>
        </p:txBody>
      </p:sp>
      <p:sp>
        <p:nvSpPr>
          <p:cNvPr id="2052" name="Rectangle 164"/>
          <p:cNvSpPr>
            <a:spLocks noChangeArrowheads="1"/>
          </p:cNvSpPr>
          <p:nvPr/>
        </p:nvSpPr>
        <p:spPr bwMode="auto">
          <a:xfrm>
            <a:off x="2852936" y="153454"/>
            <a:ext cx="2084388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GB" b="1" dirty="0" smtClean="0">
                <a:latin typeface="Gotham Narrow Light" pitchFamily="50" charset="0"/>
                <a:ea typeface="Times New Roman" pitchFamily="18" charset="0"/>
                <a:cs typeface="Tahoma" pitchFamily="34" charset="0"/>
              </a:rPr>
              <a:t>ATV324LD 011</a:t>
            </a:r>
          </a:p>
          <a:p>
            <a:pPr algn="ctr"/>
            <a:r>
              <a:rPr lang="en-GB" sz="1100" b="1" dirty="0" smtClean="0">
                <a:latin typeface="Gotham Narrow Light" pitchFamily="50" charset="0"/>
                <a:ea typeface="Times New Roman" pitchFamily="18" charset="0"/>
                <a:cs typeface="Tahoma" pitchFamily="34" charset="0"/>
                <a:sym typeface="Webdings" pitchFamily="18" charset="2"/>
              </a:rPr>
              <a:t>LITHIUM ION</a:t>
            </a:r>
            <a:endParaRPr lang="it-IT" sz="1100" dirty="0">
              <a:latin typeface="Gotham Narrow Light" pitchFamily="50" charset="0"/>
              <a:ea typeface="Times New Roman" pitchFamily="18" charset="0"/>
              <a:cs typeface="Tahoma" pitchFamily="34" charset="0"/>
              <a:sym typeface="Webdings" pitchFamily="18" charset="2"/>
            </a:endParaRPr>
          </a:p>
        </p:txBody>
      </p:sp>
      <p:graphicFrame>
        <p:nvGraphicFramePr>
          <p:cNvPr id="2123" name="Group 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1273810"/>
              </p:ext>
            </p:extLst>
          </p:nvPr>
        </p:nvGraphicFramePr>
        <p:xfrm>
          <a:off x="285728" y="4520952"/>
          <a:ext cx="2783448" cy="1889760"/>
        </p:xfrm>
        <a:graphic>
          <a:graphicData uri="http://schemas.openxmlformats.org/drawingml/2006/table">
            <a:tbl>
              <a:tblPr/>
              <a:tblGrid>
                <a:gridCol w="1559328"/>
                <a:gridCol w="1224120"/>
              </a:tblGrid>
              <a:tr h="21793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CODES</a:t>
                      </a:r>
                      <a:endParaRPr kumimoji="0" lang="en-GB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179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PRODUCT CODE</a:t>
                      </a:r>
                      <a:endParaRPr kumimoji="0" lang="en-GB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39400269</a:t>
                      </a:r>
                    </a:p>
                  </a:txBody>
                  <a:tcPr horzOverflow="overflow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79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EAN CODE</a:t>
                      </a:r>
                      <a:endParaRPr kumimoji="0" lang="en-GB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8016361923546</a:t>
                      </a:r>
                    </a:p>
                  </a:txBody>
                  <a:tcPr horzOverflow="overflow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793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DIMENSIONS AND WEIGHT</a:t>
                      </a:r>
                      <a:endParaRPr kumimoji="0" lang="en-GB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3486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PRODUCT  DIMENSION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( L*W*H )  </a:t>
                      </a:r>
                      <a:r>
                        <a:rPr kumimoji="0" lang="en-GB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mm</a:t>
                      </a:r>
                      <a:endParaRPr kumimoji="0" lang="en-GB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250*220*1220</a:t>
                      </a:r>
                    </a:p>
                  </a:txBody>
                  <a:tcPr horzOverflow="overflow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32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PACK DIMENSIONS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( L*W*H ) </a:t>
                      </a:r>
                      <a:r>
                        <a:rPr kumimoji="0" lang="en-GB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mm</a:t>
                      </a:r>
                      <a:endParaRPr kumimoji="0" lang="en-GB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230x225x635</a:t>
                      </a:r>
                    </a:p>
                  </a:txBody>
                  <a:tcPr horzOverflow="overflow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79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WEIGHT (NET/GROSS)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3,3/4,8 Kg</a:t>
                      </a:r>
                    </a:p>
                  </a:txBody>
                  <a:tcPr horzOverflow="overflow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78" name="Line 280"/>
          <p:cNvSpPr>
            <a:spLocks noChangeShapeType="1"/>
          </p:cNvSpPr>
          <p:nvPr/>
        </p:nvSpPr>
        <p:spPr bwMode="auto">
          <a:xfrm>
            <a:off x="260350" y="128464"/>
            <a:ext cx="57610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>
              <a:latin typeface="Gotham Narrow Light" pitchFamily="50" charset="0"/>
            </a:endParaRPr>
          </a:p>
        </p:txBody>
      </p:sp>
      <p:sp>
        <p:nvSpPr>
          <p:cNvPr id="2079" name="Line 282"/>
          <p:cNvSpPr>
            <a:spLocks noChangeShapeType="1"/>
          </p:cNvSpPr>
          <p:nvPr/>
        </p:nvSpPr>
        <p:spPr bwMode="auto">
          <a:xfrm>
            <a:off x="260350" y="738158"/>
            <a:ext cx="57610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>
              <a:ln>
                <a:solidFill>
                  <a:srgbClr val="008000"/>
                </a:solidFill>
              </a:ln>
              <a:latin typeface="Gotham Narrow Light" pitchFamily="50" charset="0"/>
            </a:endParaRPr>
          </a:p>
        </p:txBody>
      </p:sp>
      <p:sp>
        <p:nvSpPr>
          <p:cNvPr id="2080" name="Text Box 354"/>
          <p:cNvSpPr txBox="1">
            <a:spLocks noChangeArrowheads="1"/>
          </p:cNvSpPr>
          <p:nvPr/>
        </p:nvSpPr>
        <p:spPr bwMode="auto">
          <a:xfrm>
            <a:off x="4373084" y="4340404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latin typeface="Gotham Narrow Light" pitchFamily="50" charset="0"/>
            </a:endParaRPr>
          </a:p>
        </p:txBody>
      </p:sp>
      <p:sp>
        <p:nvSpPr>
          <p:cNvPr id="2083" name="Text Box 76"/>
          <p:cNvSpPr txBox="1">
            <a:spLocks noChangeArrowheads="1"/>
          </p:cNvSpPr>
          <p:nvPr/>
        </p:nvSpPr>
        <p:spPr bwMode="auto">
          <a:xfrm>
            <a:off x="3316984" y="788504"/>
            <a:ext cx="3516113" cy="41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it-IT" sz="1200" b="1" dirty="0" smtClean="0">
                <a:latin typeface="Gotham Narrow Light" pitchFamily="50" charset="0"/>
              </a:rPr>
              <a:t>Cordless 32.4V </a:t>
            </a:r>
            <a:r>
              <a:rPr lang="it-IT" sz="1200" b="1" dirty="0" err="1" smtClean="0">
                <a:latin typeface="Gotham Narrow Light" pitchFamily="50" charset="0"/>
              </a:rPr>
              <a:t>Lithium</a:t>
            </a:r>
            <a:r>
              <a:rPr lang="it-IT" sz="1200" b="1" dirty="0" smtClean="0">
                <a:latin typeface="Gotham Narrow Light" pitchFamily="50" charset="0"/>
              </a:rPr>
              <a:t> </a:t>
            </a:r>
            <a:r>
              <a:rPr lang="it-IT" sz="1200" b="1" dirty="0" err="1" smtClean="0">
                <a:latin typeface="Gotham Narrow Light" pitchFamily="50" charset="0"/>
              </a:rPr>
              <a:t>Ion</a:t>
            </a:r>
            <a:r>
              <a:rPr lang="it-IT" sz="1200" b="1" dirty="0" smtClean="0">
                <a:latin typeface="Gotham Narrow Light" pitchFamily="50" charset="0"/>
              </a:rPr>
              <a:t>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it-IT" sz="1200" b="1" dirty="0" err="1" smtClean="0">
                <a:latin typeface="Gotham Narrow Light" pitchFamily="50" charset="0"/>
              </a:rPr>
              <a:t>Autonomy</a:t>
            </a:r>
            <a:r>
              <a:rPr lang="it-IT" sz="1200" b="1" dirty="0" smtClean="0">
                <a:latin typeface="Gotham Narrow Light" pitchFamily="50" charset="0"/>
              </a:rPr>
              <a:t>: up to 120 </a:t>
            </a:r>
            <a:r>
              <a:rPr lang="it-IT" sz="1200" b="1" dirty="0" err="1" smtClean="0">
                <a:latin typeface="Gotham Narrow Light" pitchFamily="50" charset="0"/>
              </a:rPr>
              <a:t>min</a:t>
            </a:r>
            <a:endParaRPr lang="it-IT" sz="1200" b="1" dirty="0" smtClean="0">
              <a:latin typeface="Gotham Narrow Light" pitchFamily="50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it-IT" sz="1200" b="1" dirty="0" smtClean="0">
                <a:latin typeface="Gotham Narrow Light" pitchFamily="50" charset="0"/>
              </a:rPr>
              <a:t>Fast </a:t>
            </a:r>
            <a:r>
              <a:rPr lang="it-IT" sz="1200" b="1" dirty="0" err="1" smtClean="0">
                <a:latin typeface="Gotham Narrow Light" pitchFamily="50" charset="0"/>
              </a:rPr>
              <a:t>charge</a:t>
            </a:r>
            <a:r>
              <a:rPr lang="it-IT" sz="1200" b="1" dirty="0" smtClean="0">
                <a:latin typeface="Gotham Narrow Light" pitchFamily="50" charset="0"/>
              </a:rPr>
              <a:t> in 4 hours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it-IT" sz="1200" b="1" dirty="0" err="1" smtClean="0">
                <a:latin typeface="Gotham Narrow Light" pitchFamily="50" charset="0"/>
              </a:rPr>
              <a:t>Cyclean</a:t>
            </a:r>
            <a:r>
              <a:rPr lang="it-IT" sz="1200" b="1" dirty="0" smtClean="0">
                <a:latin typeface="Gotham Narrow Light" pitchFamily="50" charset="0"/>
              </a:rPr>
              <a:t> </a:t>
            </a:r>
            <a:r>
              <a:rPr lang="it-IT" sz="1200" b="1" dirty="0" err="1" smtClean="0">
                <a:latin typeface="Gotham Narrow Light" pitchFamily="50" charset="0"/>
              </a:rPr>
              <a:t>bagless</a:t>
            </a:r>
            <a:r>
              <a:rPr lang="it-IT" sz="1200" b="1" dirty="0" smtClean="0">
                <a:latin typeface="Gotham Narrow Light" pitchFamily="50" charset="0"/>
              </a:rPr>
              <a:t> </a:t>
            </a:r>
            <a:r>
              <a:rPr lang="it-IT" sz="1200" b="1" dirty="0" err="1" smtClean="0">
                <a:latin typeface="Gotham Narrow Light" pitchFamily="50" charset="0"/>
              </a:rPr>
              <a:t>technology</a:t>
            </a:r>
            <a:endParaRPr lang="it-IT" sz="1200" b="1" dirty="0" smtClean="0">
              <a:latin typeface="Gotham Narrow Light" pitchFamily="50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it-IT" sz="1200" b="1" dirty="0" smtClean="0">
                <a:latin typeface="Gotham Narrow Light" pitchFamily="50" charset="0"/>
              </a:rPr>
              <a:t>LED Display:</a:t>
            </a:r>
          </a:p>
          <a:p>
            <a:pPr lvl="1"/>
            <a:r>
              <a:rPr lang="it-IT" sz="1200" b="1" dirty="0" smtClean="0">
                <a:latin typeface="Gotham Narrow Light" pitchFamily="50" charset="0"/>
              </a:rPr>
              <a:t>  - </a:t>
            </a:r>
            <a:r>
              <a:rPr lang="it-IT" sz="1200" dirty="0" err="1">
                <a:latin typeface="Gotham Narrow Light" pitchFamily="50" charset="0"/>
              </a:rPr>
              <a:t>Battery</a:t>
            </a:r>
            <a:r>
              <a:rPr lang="it-IT" sz="1200" dirty="0">
                <a:latin typeface="Gotham Narrow Light" pitchFamily="50" charset="0"/>
              </a:rPr>
              <a:t> </a:t>
            </a:r>
            <a:r>
              <a:rPr lang="it-IT" sz="1200" dirty="0" err="1">
                <a:latin typeface="Gotham Narrow Light" pitchFamily="50" charset="0"/>
              </a:rPr>
              <a:t>Level</a:t>
            </a:r>
            <a:endParaRPr lang="it-IT" sz="1200" dirty="0">
              <a:latin typeface="Gotham Narrow Light" pitchFamily="50" charset="0"/>
            </a:endParaRPr>
          </a:p>
          <a:p>
            <a:pPr lvl="1"/>
            <a:r>
              <a:rPr lang="it-IT" sz="1200" dirty="0">
                <a:latin typeface="Gotham Narrow Light" pitchFamily="50" charset="0"/>
              </a:rPr>
              <a:t>  - Turbo </a:t>
            </a:r>
            <a:r>
              <a:rPr lang="it-IT" sz="1200" dirty="0" err="1">
                <a:latin typeface="Gotham Narrow Light" pitchFamily="50" charset="0"/>
              </a:rPr>
              <a:t>Icon</a:t>
            </a:r>
            <a:endParaRPr lang="it-IT" sz="1200" dirty="0">
              <a:latin typeface="Gotham Narrow Light" pitchFamily="50" charset="0"/>
            </a:endParaRPr>
          </a:p>
          <a:p>
            <a:pPr lvl="1"/>
            <a:r>
              <a:rPr lang="it-IT" sz="1200" dirty="0">
                <a:latin typeface="Gotham Narrow Light" pitchFamily="50" charset="0"/>
              </a:rPr>
              <a:t>  - </a:t>
            </a:r>
            <a:r>
              <a:rPr lang="it-IT" sz="1200" dirty="0" err="1">
                <a:latin typeface="Gotham Narrow Light" pitchFamily="50" charset="0"/>
              </a:rPr>
              <a:t>Charge</a:t>
            </a:r>
            <a:r>
              <a:rPr lang="it-IT" sz="1200" dirty="0">
                <a:latin typeface="Gotham Narrow Light" pitchFamily="50" charset="0"/>
              </a:rPr>
              <a:t> </a:t>
            </a:r>
            <a:r>
              <a:rPr lang="it-IT" sz="1200" dirty="0" err="1">
                <a:latin typeface="Gotham Narrow Light" pitchFamily="50" charset="0"/>
              </a:rPr>
              <a:t>Indication</a:t>
            </a:r>
            <a:endParaRPr lang="it-IT" sz="1200" dirty="0">
              <a:latin typeface="Gotham Narrow Light" pitchFamily="50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b="1" dirty="0" err="1">
                <a:latin typeface="Gotham Narrow Light" pitchFamily="50" charset="0"/>
              </a:rPr>
              <a:t>A</a:t>
            </a:r>
            <a:r>
              <a:rPr lang="it-IT" sz="1200" b="1" dirty="0" err="1" smtClean="0">
                <a:latin typeface="Gotham Narrow Light" pitchFamily="50" charset="0"/>
              </a:rPr>
              <a:t>ll</a:t>
            </a:r>
            <a:r>
              <a:rPr lang="it-IT" sz="1200" b="1" dirty="0" smtClean="0">
                <a:latin typeface="Gotham Narrow Light" pitchFamily="50" charset="0"/>
              </a:rPr>
              <a:t> </a:t>
            </a:r>
            <a:r>
              <a:rPr lang="it-IT" sz="1200" b="1" dirty="0" err="1">
                <a:latin typeface="Gotham Narrow Light" pitchFamily="50" charset="0"/>
              </a:rPr>
              <a:t>Surfaces</a:t>
            </a:r>
            <a:r>
              <a:rPr lang="it-IT" sz="1200" b="1" dirty="0">
                <a:latin typeface="Gotham Narrow Light" pitchFamily="50" charset="0"/>
              </a:rPr>
              <a:t> </a:t>
            </a:r>
            <a:r>
              <a:rPr lang="it-IT" sz="1200" b="1" dirty="0" err="1" smtClean="0">
                <a:latin typeface="Gotham Narrow Light" pitchFamily="50" charset="0"/>
              </a:rPr>
              <a:t>Cleaning</a:t>
            </a:r>
            <a:r>
              <a:rPr lang="it-IT" sz="1200" b="1" dirty="0" smtClean="0">
                <a:latin typeface="Gotham Narrow Light" pitchFamily="50" charset="0"/>
              </a:rPr>
              <a:t>:</a:t>
            </a:r>
            <a:endParaRPr lang="it-IT" sz="1200" b="1" dirty="0">
              <a:latin typeface="Gotham Narrow Light" pitchFamily="50" charset="0"/>
            </a:endParaRPr>
          </a:p>
          <a:p>
            <a:pPr marL="635000" lvl="1" indent="-177800"/>
            <a:r>
              <a:rPr lang="it-IT" sz="1200" dirty="0">
                <a:latin typeface="Gotham Narrow Light" pitchFamily="50" charset="0"/>
              </a:rPr>
              <a:t>  - </a:t>
            </a:r>
            <a:r>
              <a:rPr lang="it-IT" sz="1200" dirty="0" err="1">
                <a:latin typeface="Gotham Narrow Light" pitchFamily="50" charset="0"/>
              </a:rPr>
              <a:t>Floor</a:t>
            </a:r>
            <a:r>
              <a:rPr lang="it-IT" sz="1200" dirty="0">
                <a:latin typeface="Gotham Narrow Light" pitchFamily="50" charset="0"/>
              </a:rPr>
              <a:t> Mode</a:t>
            </a:r>
          </a:p>
          <a:p>
            <a:pPr marL="635000" lvl="1" indent="-177800"/>
            <a:r>
              <a:rPr lang="it-IT" sz="1200" dirty="0">
                <a:latin typeface="Gotham Narrow Light" pitchFamily="50" charset="0"/>
              </a:rPr>
              <a:t>  - </a:t>
            </a:r>
            <a:r>
              <a:rPr lang="it-IT" sz="1200" dirty="0" err="1">
                <a:latin typeface="Gotham Narrow Light" pitchFamily="50" charset="0"/>
              </a:rPr>
              <a:t>Carpet</a:t>
            </a:r>
            <a:r>
              <a:rPr lang="it-IT" sz="1200" dirty="0">
                <a:latin typeface="Gotham Narrow Light" pitchFamily="50" charset="0"/>
              </a:rPr>
              <a:t> Mode </a:t>
            </a:r>
          </a:p>
          <a:p>
            <a:pPr marL="635000" lvl="1" indent="-177800"/>
            <a:r>
              <a:rPr lang="it-IT" sz="1200" dirty="0">
                <a:latin typeface="Gotham Narrow Light" pitchFamily="50" charset="0"/>
              </a:rPr>
              <a:t>  - Turbo Mode 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it-IT" sz="1200" b="1" dirty="0" smtClean="0">
                <a:latin typeface="Gotham Narrow Light" pitchFamily="50" charset="0"/>
              </a:rPr>
              <a:t>Vertical Parking Position </a:t>
            </a:r>
            <a:r>
              <a:rPr lang="it-IT" sz="1200" dirty="0" smtClean="0">
                <a:latin typeface="Gotham Narrow Light" pitchFamily="50" charset="0"/>
              </a:rPr>
              <a:t>(stand alone)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it-IT" sz="1200" b="1" dirty="0" smtClean="0">
                <a:latin typeface="Gotham Narrow Light" pitchFamily="50" charset="0"/>
              </a:rPr>
              <a:t>EASY </a:t>
            </a:r>
            <a:r>
              <a:rPr lang="it-IT" sz="1200" b="1" dirty="0">
                <a:latin typeface="Gotham Narrow Light" pitchFamily="50" charset="0"/>
              </a:rPr>
              <a:t>DRIVING SYSTEM: SWIVEL NECK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it-IT" sz="1200" b="1" dirty="0" smtClean="0">
                <a:latin typeface="Gotham Narrow Light" pitchFamily="50" charset="0"/>
              </a:rPr>
              <a:t>EASY </a:t>
            </a:r>
            <a:r>
              <a:rPr lang="it-IT" sz="1200" b="1" dirty="0">
                <a:latin typeface="Gotham Narrow Light" pitchFamily="50" charset="0"/>
              </a:rPr>
              <a:t>ACCESS TO BRUSH BAR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it-IT" sz="1200" b="1" dirty="0" smtClean="0">
                <a:latin typeface="Gotham Narrow Light" pitchFamily="50" charset="0"/>
              </a:rPr>
              <a:t>NOZZLE </a:t>
            </a:r>
            <a:r>
              <a:rPr lang="it-IT" sz="1200" b="1" dirty="0">
                <a:latin typeface="Gotham Narrow Light" pitchFamily="50" charset="0"/>
              </a:rPr>
              <a:t>FRONTAL LED </a:t>
            </a:r>
            <a:r>
              <a:rPr lang="it-IT" sz="1200" b="1" dirty="0" smtClean="0">
                <a:latin typeface="Gotham Narrow Light" pitchFamily="50" charset="0"/>
              </a:rPr>
              <a:t>LIGHTS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it-IT" sz="1200" dirty="0" err="1" smtClean="0">
                <a:latin typeface="Gotham Narrow Light" pitchFamily="50" charset="0"/>
              </a:rPr>
              <a:t>Washable</a:t>
            </a:r>
            <a:r>
              <a:rPr lang="it-IT" sz="1200" dirty="0" smtClean="0">
                <a:latin typeface="Gotham Narrow Light" pitchFamily="50" charset="0"/>
              </a:rPr>
              <a:t> </a:t>
            </a:r>
            <a:r>
              <a:rPr lang="it-IT" sz="1200" b="1" dirty="0" smtClean="0">
                <a:latin typeface="Gotham Narrow Light" pitchFamily="50" charset="0"/>
              </a:rPr>
              <a:t>EPA </a:t>
            </a:r>
            <a:r>
              <a:rPr lang="it-IT" sz="1200" b="1" dirty="0" err="1" smtClean="0">
                <a:latin typeface="Gotham Narrow Light" pitchFamily="50" charset="0"/>
              </a:rPr>
              <a:t>filter</a:t>
            </a:r>
            <a:endParaRPr lang="it-IT" sz="1200" b="1" dirty="0" smtClean="0">
              <a:latin typeface="Gotham Narrow Light" pitchFamily="50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it-IT" sz="1200" b="1" dirty="0" smtClean="0">
                <a:latin typeface="Gotham Narrow Light" pitchFamily="50" charset="0"/>
              </a:rPr>
              <a:t>Easy </a:t>
            </a:r>
            <a:r>
              <a:rPr lang="it-IT" sz="1200" b="1" dirty="0" smtClean="0">
                <a:latin typeface="Gotham Narrow Light" pitchFamily="50" charset="0"/>
              </a:rPr>
              <a:t>bin </a:t>
            </a:r>
            <a:r>
              <a:rPr lang="it-IT" sz="1200" b="1" dirty="0" err="1">
                <a:latin typeface="Gotham Narrow Light" pitchFamily="50" charset="0"/>
              </a:rPr>
              <a:t>e</a:t>
            </a:r>
            <a:r>
              <a:rPr lang="it-IT" sz="1200" b="1" dirty="0" err="1" smtClean="0">
                <a:latin typeface="Gotham Narrow Light" pitchFamily="50" charset="0"/>
              </a:rPr>
              <a:t>mpty</a:t>
            </a:r>
            <a:endParaRPr lang="it-IT" sz="1200" b="1" dirty="0" smtClean="0">
              <a:latin typeface="Gotham Narrow Light" pitchFamily="50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it-IT" sz="1200" b="1" dirty="0" smtClean="0">
                <a:latin typeface="Gotham Narrow Light" pitchFamily="50" charset="0"/>
              </a:rPr>
              <a:t>Soft </a:t>
            </a:r>
            <a:r>
              <a:rPr lang="it-IT" sz="1200" b="1" dirty="0" err="1" smtClean="0">
                <a:latin typeface="Gotham Narrow Light" pitchFamily="50" charset="0"/>
              </a:rPr>
              <a:t>wheels</a:t>
            </a:r>
            <a:r>
              <a:rPr lang="it-IT" sz="1200" b="1" dirty="0" smtClean="0">
                <a:latin typeface="Gotham Narrow Light" pitchFamily="50" charset="0"/>
              </a:rPr>
              <a:t> 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it-IT" sz="1200" b="1" dirty="0" err="1" smtClean="0">
                <a:latin typeface="Gotham Narrow Light" pitchFamily="50" charset="0"/>
              </a:rPr>
              <a:t>Carry</a:t>
            </a:r>
            <a:r>
              <a:rPr lang="it-IT" sz="1200" b="1" dirty="0" smtClean="0">
                <a:latin typeface="Gotham Narrow Light" pitchFamily="50" charset="0"/>
              </a:rPr>
              <a:t> </a:t>
            </a:r>
            <a:r>
              <a:rPr lang="it-IT" sz="1200" b="1" dirty="0" err="1">
                <a:latin typeface="Gotham Narrow Light" pitchFamily="50" charset="0"/>
              </a:rPr>
              <a:t>h</a:t>
            </a:r>
            <a:r>
              <a:rPr lang="it-IT" sz="1200" b="1" dirty="0" err="1" smtClean="0">
                <a:latin typeface="Gotham Narrow Light" pitchFamily="50" charset="0"/>
              </a:rPr>
              <a:t>andle</a:t>
            </a:r>
            <a:endParaRPr lang="it-IT" sz="1200" b="1" dirty="0" smtClean="0">
              <a:latin typeface="Gotham Narrow Light" pitchFamily="50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it-IT" sz="1200" b="1" dirty="0" smtClean="0">
                <a:latin typeface="Gotham Narrow Light" pitchFamily="50" charset="0"/>
              </a:rPr>
              <a:t>Bin </a:t>
            </a:r>
            <a:r>
              <a:rPr lang="it-IT" sz="1200" b="1" dirty="0" err="1">
                <a:latin typeface="Gotham Narrow Light" pitchFamily="50" charset="0"/>
              </a:rPr>
              <a:t>capacity</a:t>
            </a:r>
            <a:r>
              <a:rPr lang="it-IT" sz="1200" b="1" dirty="0">
                <a:latin typeface="Gotham Narrow Light" pitchFamily="50" charset="0"/>
              </a:rPr>
              <a:t>: 1,0 </a:t>
            </a:r>
            <a:r>
              <a:rPr lang="it-IT" sz="1200" b="1" dirty="0" smtClean="0">
                <a:latin typeface="Gotham Narrow Light" pitchFamily="50" charset="0"/>
              </a:rPr>
              <a:t>l</a:t>
            </a:r>
            <a:endParaRPr lang="it-IT" sz="1200" dirty="0" smtClean="0">
              <a:latin typeface="Gotham Narrow Light" pitchFamily="50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it-IT" sz="1200" dirty="0" err="1" smtClean="0">
                <a:latin typeface="Gotham Narrow Light" pitchFamily="50" charset="0"/>
              </a:rPr>
              <a:t>Charger</a:t>
            </a:r>
            <a:r>
              <a:rPr lang="it-IT" sz="1200" dirty="0" smtClean="0">
                <a:latin typeface="Gotham Narrow Light" pitchFamily="50" charset="0"/>
              </a:rPr>
              <a:t> </a:t>
            </a:r>
            <a:r>
              <a:rPr lang="it-IT" sz="1200" dirty="0" err="1">
                <a:latin typeface="Gotham Narrow Light" pitchFamily="50" charset="0"/>
              </a:rPr>
              <a:t>c</a:t>
            </a:r>
            <a:r>
              <a:rPr lang="it-IT" sz="1200" smtClean="0">
                <a:latin typeface="Gotham Narrow Light" pitchFamily="50" charset="0"/>
              </a:rPr>
              <a:t>ord</a:t>
            </a:r>
            <a:r>
              <a:rPr lang="it-IT" sz="1200" dirty="0" smtClean="0">
                <a:latin typeface="Gotham Narrow Light" pitchFamily="50" charset="0"/>
              </a:rPr>
              <a:t> </a:t>
            </a:r>
            <a:r>
              <a:rPr lang="it-IT" sz="1200" dirty="0" err="1">
                <a:latin typeface="Gotham Narrow Light" pitchFamily="50" charset="0"/>
              </a:rPr>
              <a:t>lenght</a:t>
            </a:r>
            <a:r>
              <a:rPr lang="it-IT" sz="1200" dirty="0">
                <a:latin typeface="Gotham Narrow Light" pitchFamily="50" charset="0"/>
              </a:rPr>
              <a:t>: 1,5 m</a:t>
            </a:r>
          </a:p>
          <a:p>
            <a:endParaRPr lang="it-IT" sz="1200" dirty="0" smtClean="0">
              <a:latin typeface="Gotham Narrow Light" pitchFamily="50" charset="0"/>
            </a:endParaRPr>
          </a:p>
          <a:p>
            <a:pPr lvl="1">
              <a:buFont typeface="Symbol" pitchFamily="18" charset="2"/>
              <a:buNone/>
            </a:pPr>
            <a:endParaRPr lang="it-IT" sz="1200" dirty="0">
              <a:solidFill>
                <a:srgbClr val="008000"/>
              </a:solidFill>
              <a:latin typeface="Gotham Narrow Light" pitchFamily="50" charset="0"/>
            </a:endParaRPr>
          </a:p>
        </p:txBody>
      </p:sp>
      <p:sp>
        <p:nvSpPr>
          <p:cNvPr id="2086" name="CasellaDiTesto 27"/>
          <p:cNvSpPr txBox="1">
            <a:spLocks noChangeArrowheads="1"/>
          </p:cNvSpPr>
          <p:nvPr/>
        </p:nvSpPr>
        <p:spPr bwMode="auto">
          <a:xfrm>
            <a:off x="4861179" y="328805"/>
            <a:ext cx="111761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1000" b="1" dirty="0" smtClean="0">
                <a:latin typeface="Gotham Narrow Light" pitchFamily="50" charset="0"/>
                <a:cs typeface="Tahoma" pitchFamily="34" charset="0"/>
              </a:rPr>
              <a:t>DIAMOND BLUE</a:t>
            </a:r>
            <a:endParaRPr lang="it-IT" sz="1000" b="1" dirty="0">
              <a:latin typeface="Gotham Narrow Light" pitchFamily="50" charset="0"/>
              <a:cs typeface="Tahoma" pitchFamily="34" charset="0"/>
            </a:endParaRPr>
          </a:p>
        </p:txBody>
      </p:sp>
      <p:sp>
        <p:nvSpPr>
          <p:cNvPr id="28" name="Rettangolo 27"/>
          <p:cNvSpPr/>
          <p:nvPr/>
        </p:nvSpPr>
        <p:spPr>
          <a:xfrm>
            <a:off x="285728" y="8128782"/>
            <a:ext cx="6238897" cy="271367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900" b="1" dirty="0">
                <a:solidFill>
                  <a:schemeClr val="bg1"/>
                </a:solidFill>
                <a:latin typeface="Gotham Narrow Light" pitchFamily="50" charset="0"/>
              </a:rPr>
              <a:t>MAIN FEATURES</a:t>
            </a:r>
          </a:p>
        </p:txBody>
      </p:sp>
      <p:sp>
        <p:nvSpPr>
          <p:cNvPr id="47" name="Rettangolo 46"/>
          <p:cNvSpPr/>
          <p:nvPr/>
        </p:nvSpPr>
        <p:spPr>
          <a:xfrm>
            <a:off x="219657" y="8431640"/>
            <a:ext cx="641160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100" dirty="0" smtClean="0">
                <a:latin typeface="Gotham Narrow Medium" pitchFamily="50" charset="0"/>
              </a:rPr>
              <a:t>32.4V </a:t>
            </a:r>
            <a:r>
              <a:rPr lang="it-IT" sz="1100" dirty="0">
                <a:latin typeface="Gotham Narrow Medium" pitchFamily="50" charset="0"/>
              </a:rPr>
              <a:t>LITHIUM BATTERY</a:t>
            </a:r>
            <a:endParaRPr lang="it-IT" sz="1100" baseline="30000" dirty="0">
              <a:latin typeface="Gotham Narrow Medium" pitchFamily="50" charset="0"/>
            </a:endParaRPr>
          </a:p>
          <a:p>
            <a:r>
              <a:rPr lang="it-IT" sz="1100" dirty="0">
                <a:latin typeface="Gotham Narrow Light" pitchFamily="50" charset="0"/>
              </a:rPr>
              <a:t>Fast 4 hours </a:t>
            </a:r>
            <a:r>
              <a:rPr lang="it-IT" sz="1100" dirty="0" err="1">
                <a:latin typeface="Gotham Narrow Light" pitchFamily="50" charset="0"/>
              </a:rPr>
              <a:t>charging</a:t>
            </a:r>
            <a:r>
              <a:rPr lang="it-IT" sz="1100" dirty="0">
                <a:latin typeface="Gotham Narrow Light" pitchFamily="50" charset="0"/>
              </a:rPr>
              <a:t> time, with the </a:t>
            </a:r>
            <a:r>
              <a:rPr lang="it-IT" sz="1100" dirty="0" err="1">
                <a:latin typeface="Gotham Narrow Light" pitchFamily="50" charset="0"/>
              </a:rPr>
              <a:t>convenience</a:t>
            </a:r>
            <a:r>
              <a:rPr lang="it-IT" sz="1100" dirty="0">
                <a:latin typeface="Gotham Narrow Light" pitchFamily="50" charset="0"/>
              </a:rPr>
              <a:t> of </a:t>
            </a:r>
            <a:r>
              <a:rPr lang="it-IT" sz="1100" dirty="0" err="1">
                <a:latin typeface="Gotham Narrow Light" pitchFamily="50" charset="0"/>
              </a:rPr>
              <a:t>lightweight</a:t>
            </a:r>
            <a:r>
              <a:rPr lang="it-IT" sz="1100" dirty="0">
                <a:latin typeface="Gotham Narrow Light" pitchFamily="50" charset="0"/>
              </a:rPr>
              <a:t> </a:t>
            </a:r>
            <a:r>
              <a:rPr lang="it-IT" sz="1100" dirty="0" err="1">
                <a:latin typeface="Gotham Narrow Light" pitchFamily="50" charset="0"/>
              </a:rPr>
              <a:t>lithium</a:t>
            </a:r>
            <a:r>
              <a:rPr lang="it-IT" sz="1100" dirty="0">
                <a:latin typeface="Gotham Narrow Light" pitchFamily="50" charset="0"/>
              </a:rPr>
              <a:t> </a:t>
            </a:r>
            <a:r>
              <a:rPr lang="it-IT" sz="1100" dirty="0" err="1">
                <a:latin typeface="Gotham Narrow Light" pitchFamily="50" charset="0"/>
              </a:rPr>
              <a:t>battery</a:t>
            </a:r>
            <a:r>
              <a:rPr lang="it-IT" sz="1100" dirty="0">
                <a:latin typeface="Gotham Narrow Light" pitchFamily="50" charset="0"/>
              </a:rPr>
              <a:t> </a:t>
            </a:r>
            <a:r>
              <a:rPr lang="it-IT" sz="1100" dirty="0" smtClean="0">
                <a:latin typeface="Gotham Narrow Light" pitchFamily="50" charset="0"/>
              </a:rPr>
              <a:t>pack</a:t>
            </a:r>
          </a:p>
          <a:p>
            <a:r>
              <a:rPr lang="it-IT" sz="1100" dirty="0" smtClean="0">
                <a:latin typeface="Gotham Narrow Medium" pitchFamily="50" charset="0"/>
              </a:rPr>
              <a:t>EXTRAORDINARY </a:t>
            </a:r>
            <a:r>
              <a:rPr lang="it-IT" sz="1100" dirty="0">
                <a:latin typeface="Gotham Narrow Medium" pitchFamily="50" charset="0"/>
              </a:rPr>
              <a:t>AUTONOMY </a:t>
            </a:r>
            <a:r>
              <a:rPr lang="it-IT" sz="1100" dirty="0" smtClean="0">
                <a:latin typeface="Gotham Narrow Medium" pitchFamily="50" charset="0"/>
              </a:rPr>
              <a:t>UP </a:t>
            </a:r>
            <a:r>
              <a:rPr lang="it-IT" sz="1100" dirty="0">
                <a:latin typeface="Gotham Narrow Medium" pitchFamily="50" charset="0"/>
              </a:rPr>
              <a:t>TO 120 </a:t>
            </a:r>
            <a:r>
              <a:rPr lang="it-IT" sz="1100" dirty="0" smtClean="0">
                <a:latin typeface="Gotham Narrow Medium" pitchFamily="50" charset="0"/>
              </a:rPr>
              <a:t>MIN</a:t>
            </a:r>
            <a:endParaRPr lang="it-IT" sz="1100" baseline="30000" dirty="0">
              <a:latin typeface="Gotham Narrow Medium" pitchFamily="50" charset="0"/>
            </a:endParaRPr>
          </a:p>
          <a:p>
            <a:r>
              <a:rPr lang="it-IT" sz="1100" dirty="0">
                <a:latin typeface="Gotham Narrow Light" pitchFamily="50" charset="0"/>
              </a:rPr>
              <a:t>To </a:t>
            </a:r>
            <a:r>
              <a:rPr lang="it-IT" sz="1100" dirty="0" err="1">
                <a:latin typeface="Gotham Narrow Light" pitchFamily="50" charset="0"/>
              </a:rPr>
              <a:t>clean</a:t>
            </a:r>
            <a:r>
              <a:rPr lang="it-IT" sz="1100" dirty="0">
                <a:latin typeface="Gotham Narrow Light" pitchFamily="50" charset="0"/>
              </a:rPr>
              <a:t> </a:t>
            </a:r>
            <a:r>
              <a:rPr lang="it-IT" sz="1100" dirty="0" err="1">
                <a:latin typeface="Gotham Narrow Light" pitchFamily="50" charset="0"/>
              </a:rPr>
              <a:t>all</a:t>
            </a:r>
            <a:r>
              <a:rPr lang="it-IT" sz="1100" dirty="0">
                <a:latin typeface="Gotham Narrow Light" pitchFamily="50" charset="0"/>
              </a:rPr>
              <a:t> </a:t>
            </a:r>
            <a:r>
              <a:rPr lang="it-IT" sz="1100" dirty="0" err="1">
                <a:latin typeface="Gotham Narrow Light" pitchFamily="50" charset="0"/>
              </a:rPr>
              <a:t>your</a:t>
            </a:r>
            <a:r>
              <a:rPr lang="it-IT" sz="1100" dirty="0">
                <a:latin typeface="Gotham Narrow Light" pitchFamily="50" charset="0"/>
              </a:rPr>
              <a:t> </a:t>
            </a:r>
            <a:r>
              <a:rPr lang="it-IT" sz="1100" dirty="0" err="1">
                <a:latin typeface="Gotham Narrow Light" pitchFamily="50" charset="0"/>
              </a:rPr>
              <a:t>house</a:t>
            </a:r>
            <a:r>
              <a:rPr lang="it-IT" sz="1100" dirty="0">
                <a:latin typeface="Gotham Narrow Light" pitchFamily="50" charset="0"/>
              </a:rPr>
              <a:t> </a:t>
            </a:r>
            <a:r>
              <a:rPr lang="it-IT" sz="1100" dirty="0" err="1">
                <a:latin typeface="Gotham Narrow Light" pitchFamily="50" charset="0"/>
              </a:rPr>
              <a:t>without</a:t>
            </a:r>
            <a:r>
              <a:rPr lang="it-IT" sz="1100" dirty="0">
                <a:latin typeface="Gotham Narrow Light" pitchFamily="50" charset="0"/>
              </a:rPr>
              <a:t> </a:t>
            </a:r>
            <a:r>
              <a:rPr lang="it-IT" sz="1100" dirty="0" err="1" smtClean="0">
                <a:latin typeface="Gotham Narrow Light" pitchFamily="50" charset="0"/>
              </a:rPr>
              <a:t>limits</a:t>
            </a:r>
            <a:endParaRPr lang="it-IT" sz="1100" dirty="0" smtClean="0">
              <a:latin typeface="Gotham Narrow Light" pitchFamily="50" charset="0"/>
            </a:endParaRPr>
          </a:p>
          <a:p>
            <a:r>
              <a:rPr lang="it-IT" sz="1100" dirty="0">
                <a:latin typeface="Gotham Narrow Medium" pitchFamily="50" charset="0"/>
              </a:rPr>
              <a:t>MAXIMUM MANOEUVRABILITY</a:t>
            </a:r>
          </a:p>
          <a:p>
            <a:r>
              <a:rPr lang="it-IT" sz="1100" dirty="0">
                <a:latin typeface="Gotham Narrow Light" pitchFamily="50" charset="0"/>
              </a:rPr>
              <a:t>The innovative Easy </a:t>
            </a:r>
            <a:r>
              <a:rPr lang="it-IT" sz="1100" dirty="0" err="1">
                <a:latin typeface="Gotham Narrow Light" pitchFamily="50" charset="0"/>
              </a:rPr>
              <a:t>Driving</a:t>
            </a:r>
            <a:r>
              <a:rPr lang="it-IT" sz="1100" dirty="0">
                <a:latin typeface="Gotham Narrow Light" pitchFamily="50" charset="0"/>
              </a:rPr>
              <a:t> System </a:t>
            </a:r>
            <a:r>
              <a:rPr lang="it-IT" sz="1100" dirty="0" err="1">
                <a:latin typeface="Gotham Narrow Light" pitchFamily="50" charset="0"/>
              </a:rPr>
              <a:t>has</a:t>
            </a:r>
            <a:r>
              <a:rPr lang="it-IT" sz="1100" dirty="0">
                <a:latin typeface="Gotham Narrow Light" pitchFamily="50" charset="0"/>
              </a:rPr>
              <a:t> </a:t>
            </a:r>
            <a:r>
              <a:rPr lang="it-IT" sz="1100" dirty="0" err="1">
                <a:latin typeface="Gotham Narrow Light" pitchFamily="50" charset="0"/>
              </a:rPr>
              <a:t>been</a:t>
            </a:r>
            <a:r>
              <a:rPr lang="it-IT" sz="1100" dirty="0">
                <a:latin typeface="Gotham Narrow Light" pitchFamily="50" charset="0"/>
              </a:rPr>
              <a:t> </a:t>
            </a:r>
            <a:r>
              <a:rPr lang="it-IT" sz="1100" dirty="0" err="1">
                <a:latin typeface="Gotham Narrow Light" pitchFamily="50" charset="0"/>
              </a:rPr>
              <a:t>designed</a:t>
            </a:r>
            <a:r>
              <a:rPr lang="it-IT" sz="1100" dirty="0">
                <a:latin typeface="Gotham Narrow Light" pitchFamily="50" charset="0"/>
              </a:rPr>
              <a:t> to </a:t>
            </a:r>
            <a:r>
              <a:rPr lang="it-IT" sz="1100" dirty="0" err="1">
                <a:latin typeface="Gotham Narrow Light" pitchFamily="50" charset="0"/>
              </a:rPr>
              <a:t>give</a:t>
            </a:r>
            <a:r>
              <a:rPr lang="it-IT" sz="1100" dirty="0">
                <a:latin typeface="Gotham Narrow Light" pitchFamily="50" charset="0"/>
              </a:rPr>
              <a:t> </a:t>
            </a:r>
            <a:r>
              <a:rPr lang="it-IT" sz="1100" dirty="0" err="1">
                <a:latin typeface="Gotham Narrow Light" pitchFamily="50" charset="0"/>
              </a:rPr>
              <a:t>you</a:t>
            </a:r>
            <a:r>
              <a:rPr lang="it-IT" sz="1100" dirty="0">
                <a:latin typeface="Gotham Narrow Light" pitchFamily="50" charset="0"/>
              </a:rPr>
              <a:t> the maximum comfort and </a:t>
            </a:r>
            <a:r>
              <a:rPr lang="it-IT" sz="1100" dirty="0" err="1" smtClean="0">
                <a:latin typeface="Gotham Narrow Light" pitchFamily="50" charset="0"/>
              </a:rPr>
              <a:t>flexibility</a:t>
            </a:r>
            <a:endParaRPr lang="it-IT" sz="1100" dirty="0" smtClean="0">
              <a:latin typeface="Gotham Narrow Light" pitchFamily="50" charset="0"/>
            </a:endParaRPr>
          </a:p>
          <a:p>
            <a:endParaRPr lang="it-IT" sz="1000" dirty="0" smtClean="0">
              <a:latin typeface="Gotham Narrow Light" pitchFamily="50" charset="0"/>
            </a:endParaRPr>
          </a:p>
          <a:p>
            <a:r>
              <a:rPr lang="en-US" sz="800" baseline="30000" dirty="0" smtClean="0">
                <a:latin typeface="Gotham Narrow XLight" pitchFamily="50" charset="0"/>
              </a:rPr>
              <a:t>* </a:t>
            </a:r>
            <a:r>
              <a:rPr lang="en-US" sz="800" dirty="0">
                <a:latin typeface="Gotham Narrow XLight" pitchFamily="50" charset="0"/>
              </a:rPr>
              <a:t>Based on internal tests of dust removal, from hard flat floors and from hard floors with crevices</a:t>
            </a:r>
            <a:r>
              <a:rPr lang="en-US" sz="800" dirty="0" smtClean="0">
                <a:latin typeface="Gotham Narrow XLight" pitchFamily="50" charset="0"/>
              </a:rPr>
              <a:t>, to </a:t>
            </a:r>
            <a:r>
              <a:rPr lang="en-US" sz="800" dirty="0">
                <a:latin typeface="Gotham Narrow XLight" pitchFamily="50" charset="0"/>
              </a:rPr>
              <a:t>EN standard EN60312-1, when compared to the Hoover model TAT2520 011</a:t>
            </a:r>
            <a:r>
              <a:rPr lang="en-US" sz="800" dirty="0" smtClean="0">
                <a:latin typeface="Gotham Narrow XLight" pitchFamily="50" charset="0"/>
              </a:rPr>
              <a:t>.</a:t>
            </a:r>
            <a:endParaRPr lang="it-IT" sz="800" dirty="0" smtClean="0">
              <a:latin typeface="Gotham Narrow Light" pitchFamily="50" charset="0"/>
            </a:endParaRPr>
          </a:p>
        </p:txBody>
      </p:sp>
      <p:grpSp>
        <p:nvGrpSpPr>
          <p:cNvPr id="42" name="Group 19"/>
          <p:cNvGrpSpPr>
            <a:grpSpLocks/>
          </p:cNvGrpSpPr>
          <p:nvPr/>
        </p:nvGrpSpPr>
        <p:grpSpPr bwMode="auto">
          <a:xfrm>
            <a:off x="2283196" y="1132034"/>
            <a:ext cx="916899" cy="3067050"/>
            <a:chOff x="5492" y="2983"/>
            <a:chExt cx="1777" cy="5325"/>
          </a:xfrm>
          <a:solidFill>
            <a:srgbClr val="CC0000"/>
          </a:solidFill>
        </p:grpSpPr>
        <p:grpSp>
          <p:nvGrpSpPr>
            <p:cNvPr id="54" name="Group 21"/>
            <p:cNvGrpSpPr>
              <a:grpSpLocks/>
            </p:cNvGrpSpPr>
            <p:nvPr/>
          </p:nvGrpSpPr>
          <p:grpSpPr bwMode="auto">
            <a:xfrm>
              <a:off x="5492" y="2983"/>
              <a:ext cx="1777" cy="5325"/>
              <a:chOff x="5492" y="2983"/>
              <a:chExt cx="1777" cy="5325"/>
            </a:xfrm>
            <a:grpFill/>
          </p:grpSpPr>
          <p:sp>
            <p:nvSpPr>
              <p:cNvPr id="56" name="Line 23"/>
              <p:cNvSpPr>
                <a:spLocks noChangeShapeType="1"/>
              </p:cNvSpPr>
              <p:nvPr/>
            </p:nvSpPr>
            <p:spPr bwMode="auto">
              <a:xfrm flipH="1">
                <a:off x="5492" y="6858"/>
                <a:ext cx="1495" cy="0"/>
              </a:xfrm>
              <a:prstGeom prst="line">
                <a:avLst/>
              </a:prstGeom>
              <a:grpFill/>
              <a:ln>
                <a:solidFill>
                  <a:srgbClr val="C0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Gotham Narrow Light" pitchFamily="50" charset="0"/>
                </a:endParaRPr>
              </a:p>
            </p:txBody>
          </p:sp>
          <p:sp>
            <p:nvSpPr>
              <p:cNvPr id="55" name="Line 22"/>
              <p:cNvSpPr>
                <a:spLocks noChangeShapeType="1"/>
              </p:cNvSpPr>
              <p:nvPr/>
            </p:nvSpPr>
            <p:spPr bwMode="auto">
              <a:xfrm>
                <a:off x="6380" y="2983"/>
                <a:ext cx="0" cy="3363"/>
              </a:xfrm>
              <a:prstGeom prst="line">
                <a:avLst/>
              </a:prstGeom>
              <a:grpFill/>
              <a:ln>
                <a:solidFill>
                  <a:srgbClr val="C0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Gotham Narrow Light" pitchFamily="50" charset="0"/>
                </a:endParaRPr>
              </a:p>
            </p:txBody>
          </p:sp>
          <p:sp>
            <p:nvSpPr>
              <p:cNvPr id="57" name="Line 24"/>
              <p:cNvSpPr>
                <a:spLocks noChangeShapeType="1"/>
              </p:cNvSpPr>
              <p:nvPr/>
            </p:nvSpPr>
            <p:spPr bwMode="auto">
              <a:xfrm>
                <a:off x="7017" y="6858"/>
                <a:ext cx="252" cy="0"/>
              </a:xfrm>
              <a:prstGeom prst="line">
                <a:avLst/>
              </a:prstGeom>
              <a:grpFill/>
              <a:ln>
                <a:solidFill>
                  <a:srgbClr val="C0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Gotham Narrow Light" pitchFamily="50" charset="0"/>
                </a:endParaRPr>
              </a:p>
            </p:txBody>
          </p:sp>
          <p:sp>
            <p:nvSpPr>
              <p:cNvPr id="58" name="Line 25"/>
              <p:cNvSpPr>
                <a:spLocks noChangeShapeType="1"/>
              </p:cNvSpPr>
              <p:nvPr/>
            </p:nvSpPr>
            <p:spPr bwMode="auto">
              <a:xfrm rot="5400000">
                <a:off x="6001" y="7821"/>
                <a:ext cx="965" cy="9"/>
              </a:xfrm>
              <a:prstGeom prst="line">
                <a:avLst/>
              </a:prstGeom>
              <a:grpFill/>
              <a:ln>
                <a:solidFill>
                  <a:srgbClr val="C0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Gotham Narrow Light" pitchFamily="50" charset="0"/>
                </a:endParaRPr>
              </a:p>
            </p:txBody>
          </p:sp>
        </p:grpSp>
        <p:sp>
          <p:nvSpPr>
            <p:cNvPr id="53" name="Oval 20"/>
            <p:cNvSpPr>
              <a:spLocks noChangeArrowheads="1"/>
            </p:cNvSpPr>
            <p:nvPr/>
          </p:nvSpPr>
          <p:spPr bwMode="auto">
            <a:xfrm>
              <a:off x="5858" y="6374"/>
              <a:ext cx="1134" cy="970"/>
            </a:xfrm>
            <a:prstGeom prst="ellipse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>
                <a:latin typeface="Gotham Narrow Light" pitchFamily="50" charset="0"/>
              </a:endParaRPr>
            </a:p>
          </p:txBody>
        </p:sp>
      </p:grpSp>
      <p:sp>
        <p:nvSpPr>
          <p:cNvPr id="59" name="Rettangolo 58"/>
          <p:cNvSpPr/>
          <p:nvPr/>
        </p:nvSpPr>
        <p:spPr>
          <a:xfrm>
            <a:off x="2870004" y="6622843"/>
            <a:ext cx="1008000" cy="370800"/>
          </a:xfrm>
          <a:prstGeom prst="rect">
            <a:avLst/>
          </a:prstGeom>
          <a:solidFill>
            <a:srgbClr val="CC0000"/>
          </a:solidFill>
          <a:ln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dirty="0" smtClean="0">
                <a:solidFill>
                  <a:schemeClr val="bg1"/>
                </a:solidFill>
                <a:latin typeface="Gotham Narrow Light" pitchFamily="50" charset="0"/>
              </a:rPr>
              <a:t>LED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 smtClean="0">
                <a:solidFill>
                  <a:schemeClr val="bg1"/>
                </a:solidFill>
                <a:latin typeface="Gotham Narrow Light" pitchFamily="50" charset="0"/>
              </a:rPr>
              <a:t> </a:t>
            </a:r>
            <a:r>
              <a:rPr lang="en-US" sz="900" b="1" dirty="0" smtClean="0">
                <a:solidFill>
                  <a:schemeClr val="bg1"/>
                </a:solidFill>
                <a:latin typeface="Gotham Narrow Light" pitchFamily="50" charset="0"/>
              </a:rPr>
              <a:t>DISPLAY</a:t>
            </a:r>
            <a:endParaRPr lang="en-US" sz="1000" b="1" dirty="0">
              <a:solidFill>
                <a:schemeClr val="bg1"/>
              </a:solidFill>
              <a:latin typeface="Gotham Narrow Light" pitchFamily="50" charset="0"/>
            </a:endParaRPr>
          </a:p>
        </p:txBody>
      </p:sp>
      <p:sp>
        <p:nvSpPr>
          <p:cNvPr id="49" name="CasellaDiTesto 16"/>
          <p:cNvSpPr txBox="1">
            <a:spLocks noChangeArrowheads="1"/>
          </p:cNvSpPr>
          <p:nvPr/>
        </p:nvSpPr>
        <p:spPr bwMode="auto">
          <a:xfrm>
            <a:off x="5495464" y="5058440"/>
            <a:ext cx="1008000" cy="369332"/>
          </a:xfrm>
          <a:prstGeom prst="rect">
            <a:avLst/>
          </a:prstGeom>
          <a:solidFill>
            <a:srgbClr val="CC0000"/>
          </a:solidFill>
          <a:ln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900" b="1">
                <a:solidFill>
                  <a:schemeClr val="bg1"/>
                </a:solidFill>
                <a:latin typeface="Gotham Narrow Light" pitchFamily="50" charset="0"/>
              </a:defRPr>
            </a:lvl1pPr>
          </a:lstStyle>
          <a:p>
            <a:r>
              <a:rPr lang="en-US" dirty="0"/>
              <a:t>EASY BIN EMPTY</a:t>
            </a:r>
          </a:p>
        </p:txBody>
      </p:sp>
      <p:pic>
        <p:nvPicPr>
          <p:cNvPr id="63" name="Immagine 62" descr="7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525248" y="5576893"/>
            <a:ext cx="936000" cy="917281"/>
          </a:xfrm>
          <a:prstGeom prst="rect">
            <a:avLst/>
          </a:prstGeom>
        </p:spPr>
      </p:pic>
      <p:sp>
        <p:nvSpPr>
          <p:cNvPr id="67" name="CasellaDiTesto 16"/>
          <p:cNvSpPr txBox="1">
            <a:spLocks noChangeArrowheads="1"/>
          </p:cNvSpPr>
          <p:nvPr/>
        </p:nvSpPr>
        <p:spPr bwMode="auto">
          <a:xfrm>
            <a:off x="5489053" y="6620242"/>
            <a:ext cx="1008000" cy="370800"/>
          </a:xfrm>
          <a:prstGeom prst="rect">
            <a:avLst/>
          </a:prstGeom>
          <a:solidFill>
            <a:srgbClr val="CC0000"/>
          </a:solidFill>
          <a:ln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900" b="1">
                <a:solidFill>
                  <a:schemeClr val="bg1"/>
                </a:solidFill>
                <a:latin typeface="Gotham Narrow Light" pitchFamily="50" charset="0"/>
              </a:defRPr>
            </a:lvl1pPr>
          </a:lstStyle>
          <a:p>
            <a:r>
              <a:rPr lang="en-US" dirty="0" smtClean="0"/>
              <a:t>ALL SURFACES CLEANING</a:t>
            </a:r>
            <a:endParaRPr lang="en-US" dirty="0"/>
          </a:p>
        </p:txBody>
      </p:sp>
      <p:sp>
        <p:nvSpPr>
          <p:cNvPr id="62" name="Rettangolo 61"/>
          <p:cNvSpPr/>
          <p:nvPr/>
        </p:nvSpPr>
        <p:spPr>
          <a:xfrm>
            <a:off x="4345993" y="5059602"/>
            <a:ext cx="1008000" cy="370800"/>
          </a:xfrm>
          <a:prstGeom prst="rect">
            <a:avLst/>
          </a:prstGeom>
          <a:solidFill>
            <a:srgbClr val="CC0000"/>
          </a:solidFill>
          <a:ln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dirty="0" smtClean="0">
                <a:solidFill>
                  <a:schemeClr val="bg1"/>
                </a:solidFill>
                <a:latin typeface="Gotham Narrow Light" pitchFamily="50" charset="0"/>
              </a:rPr>
              <a:t>EASY ACCESS TO BRUSH BAR</a:t>
            </a:r>
            <a:endParaRPr lang="en-US" sz="900" b="1" dirty="0">
              <a:solidFill>
                <a:schemeClr val="bg1"/>
              </a:solidFill>
              <a:latin typeface="Gotham Narrow Light" pitchFamily="50" charset="0"/>
            </a:endParaRPr>
          </a:p>
        </p:txBody>
      </p:sp>
      <p:sp>
        <p:nvSpPr>
          <p:cNvPr id="64" name="CasellaDiTesto 16"/>
          <p:cNvSpPr txBox="1">
            <a:spLocks noChangeArrowheads="1"/>
          </p:cNvSpPr>
          <p:nvPr/>
        </p:nvSpPr>
        <p:spPr bwMode="auto">
          <a:xfrm>
            <a:off x="3196136" y="5058440"/>
            <a:ext cx="1008000" cy="369332"/>
          </a:xfrm>
          <a:prstGeom prst="rect">
            <a:avLst/>
          </a:prstGeom>
          <a:solidFill>
            <a:srgbClr val="CC0000"/>
          </a:solidFill>
          <a:ln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900" b="1">
                <a:solidFill>
                  <a:schemeClr val="bg1"/>
                </a:solidFill>
                <a:latin typeface="Gotham Narrow Light" pitchFamily="50" charset="0"/>
              </a:defRPr>
            </a:lvl1pPr>
          </a:lstStyle>
          <a:p>
            <a:r>
              <a:rPr lang="en-US" dirty="0" smtClean="0"/>
              <a:t>EASY DRIVING SYSTEM</a:t>
            </a:r>
            <a:endParaRPr lang="en-US" dirty="0"/>
          </a:p>
        </p:txBody>
      </p:sp>
      <p:sp>
        <p:nvSpPr>
          <p:cNvPr id="69" name="CasellaDiTesto 16"/>
          <p:cNvSpPr txBox="1">
            <a:spLocks noChangeArrowheads="1"/>
          </p:cNvSpPr>
          <p:nvPr/>
        </p:nvSpPr>
        <p:spPr bwMode="auto">
          <a:xfrm>
            <a:off x="4173674" y="6621798"/>
            <a:ext cx="1008000" cy="369332"/>
          </a:xfrm>
          <a:prstGeom prst="rect">
            <a:avLst/>
          </a:prstGeom>
          <a:solidFill>
            <a:srgbClr val="CC0000"/>
          </a:solidFill>
          <a:ln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900" b="1">
                <a:solidFill>
                  <a:schemeClr val="bg1"/>
                </a:solidFill>
                <a:latin typeface="Gotham Narrow Light" pitchFamily="50" charset="0"/>
              </a:defRPr>
            </a:lvl1pPr>
          </a:lstStyle>
          <a:p>
            <a:r>
              <a:rPr lang="en-US" dirty="0"/>
              <a:t>NOZZLE LED</a:t>
            </a:r>
          </a:p>
          <a:p>
            <a:r>
              <a:rPr lang="en-US" dirty="0"/>
              <a:t>LIGHTS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407" t="17240" r="33463" b="26480"/>
          <a:stretch/>
        </p:blipFill>
        <p:spPr>
          <a:xfrm>
            <a:off x="4217925" y="7075395"/>
            <a:ext cx="986510" cy="972000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90450" y="5575280"/>
            <a:ext cx="918894" cy="918894"/>
          </a:xfrm>
          <a:prstGeom prst="rect">
            <a:avLst/>
          </a:prstGeom>
        </p:spPr>
      </p:pic>
      <p:sp>
        <p:nvSpPr>
          <p:cNvPr id="45" name="CasellaDiTesto 44"/>
          <p:cNvSpPr txBox="1"/>
          <p:nvPr/>
        </p:nvSpPr>
        <p:spPr>
          <a:xfrm>
            <a:off x="573459" y="121356"/>
            <a:ext cx="18474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b="1" dirty="0" smtClean="0">
                <a:latin typeface="Gotham Narrow Light" pitchFamily="50" charset="0"/>
              </a:rPr>
              <a:t>ATHEN EVO</a:t>
            </a:r>
          </a:p>
          <a:p>
            <a:pPr algn="ctr"/>
            <a:r>
              <a:rPr lang="it-IT" sz="1200" b="1" dirty="0" smtClean="0">
                <a:latin typeface="Gotham Narrow Light" pitchFamily="50" charset="0"/>
              </a:rPr>
              <a:t>DRIVE THE POWER</a:t>
            </a:r>
            <a:endParaRPr lang="it-IT" sz="1200" b="1" dirty="0">
              <a:latin typeface="Gotham Narrow Light" pitchFamily="50" charset="0"/>
            </a:endParaRPr>
          </a:p>
        </p:txBody>
      </p:sp>
      <p:pic>
        <p:nvPicPr>
          <p:cNvPr id="60" name="Immagine 59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38623" y="2201157"/>
            <a:ext cx="978851" cy="935448"/>
          </a:xfrm>
          <a:prstGeom prst="rect">
            <a:avLst/>
          </a:prstGeom>
        </p:spPr>
      </p:pic>
      <p:pic>
        <p:nvPicPr>
          <p:cNvPr id="61" name="Immagine 60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46047" y="1066488"/>
            <a:ext cx="964002" cy="937732"/>
          </a:xfrm>
          <a:prstGeom prst="rect">
            <a:avLst/>
          </a:prstGeom>
        </p:spPr>
      </p:pic>
      <p:pic>
        <p:nvPicPr>
          <p:cNvPr id="65" name="Immagine 64"/>
          <p:cNvPicPr>
            <a:picLocks noChangeAspect="1"/>
          </p:cNvPicPr>
          <p:nvPr/>
        </p:nvPicPr>
        <p:blipFill>
          <a:blip r:embed="rId10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5954" y="7105608"/>
            <a:ext cx="1008445" cy="93600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55798" y="7096932"/>
            <a:ext cx="1008000" cy="961256"/>
          </a:xfrm>
          <a:prstGeom prst="rect">
            <a:avLst/>
          </a:prstGeom>
        </p:spPr>
      </p:pic>
      <p:sp>
        <p:nvSpPr>
          <p:cNvPr id="51" name="Rettangolo 50"/>
          <p:cNvSpPr/>
          <p:nvPr/>
        </p:nvSpPr>
        <p:spPr>
          <a:xfrm>
            <a:off x="1547267" y="6621884"/>
            <a:ext cx="1008000" cy="370800"/>
          </a:xfrm>
          <a:prstGeom prst="rect">
            <a:avLst/>
          </a:prstGeom>
          <a:solidFill>
            <a:srgbClr val="CC0000"/>
          </a:solidFill>
          <a:ln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dirty="0" smtClean="0">
                <a:solidFill>
                  <a:schemeClr val="bg1"/>
                </a:solidFill>
                <a:latin typeface="Gotham Narrow Light" pitchFamily="50" charset="0"/>
              </a:rPr>
              <a:t>CYCLEAN TECHNOLOGY</a:t>
            </a: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18913" y="5589646"/>
            <a:ext cx="900000" cy="877342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 rotWithShape="1">
          <a:blip r:embed="rId13"/>
          <a:srcRect l="6742" r="10200"/>
          <a:stretch/>
        </p:blipFill>
        <p:spPr>
          <a:xfrm>
            <a:off x="2951692" y="7121113"/>
            <a:ext cx="864096" cy="900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1" name="Immagine 80"/>
          <p:cNvPicPr>
            <a:picLocks noChangeAspect="1"/>
          </p:cNvPicPr>
          <p:nvPr/>
        </p:nvPicPr>
        <p:blipFill rotWithShape="1">
          <a:blip r:embed="rId1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18036" t="22685" r="15290" b="17138"/>
          <a:stretch/>
        </p:blipFill>
        <p:spPr>
          <a:xfrm>
            <a:off x="263509" y="7117507"/>
            <a:ext cx="1093500" cy="972000"/>
          </a:xfrm>
          <a:prstGeom prst="rect">
            <a:avLst/>
          </a:prstGeom>
        </p:spPr>
      </p:pic>
      <p:sp>
        <p:nvSpPr>
          <p:cNvPr id="83" name="CasellaDiTesto 16"/>
          <p:cNvSpPr txBox="1">
            <a:spLocks noChangeArrowheads="1"/>
          </p:cNvSpPr>
          <p:nvPr/>
        </p:nvSpPr>
        <p:spPr bwMode="auto">
          <a:xfrm>
            <a:off x="277573" y="6620242"/>
            <a:ext cx="1008000" cy="369332"/>
          </a:xfrm>
          <a:prstGeom prst="rect">
            <a:avLst/>
          </a:prstGeom>
          <a:solidFill>
            <a:srgbClr val="CC0000"/>
          </a:solidFill>
          <a:ln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900" b="1">
                <a:solidFill>
                  <a:schemeClr val="bg1"/>
                </a:solidFill>
                <a:latin typeface="Gotham Narrow Light" pitchFamily="50" charset="0"/>
              </a:defRPr>
            </a:lvl1pPr>
          </a:lstStyle>
          <a:p>
            <a:r>
              <a:rPr lang="en-US" dirty="0" smtClean="0"/>
              <a:t>EFFORTLESS</a:t>
            </a:r>
            <a:endParaRPr lang="en-US" dirty="0"/>
          </a:p>
          <a:p>
            <a:r>
              <a:rPr lang="en-US" dirty="0"/>
              <a:t> </a:t>
            </a:r>
            <a:r>
              <a:rPr lang="en-US" dirty="0" smtClean="0"/>
              <a:t>USE</a:t>
            </a:r>
            <a:endParaRPr lang="en-US" dirty="0"/>
          </a:p>
        </p:txBody>
      </p:sp>
      <p:pic>
        <p:nvPicPr>
          <p:cNvPr id="84" name="Immagine 83"/>
          <p:cNvPicPr>
            <a:picLocks noChangeAspect="1"/>
          </p:cNvPicPr>
          <p:nvPr/>
        </p:nvPicPr>
        <p:blipFill>
          <a:blip r:embed="rId15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2138" y="3333542"/>
            <a:ext cx="949014" cy="987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99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1958</TotalTime>
  <Words>243</Words>
  <Application>Microsoft Office PowerPoint</Application>
  <PresentationFormat>A4 (21x29,7 cm)</PresentationFormat>
  <Paragraphs>62</Paragraphs>
  <Slides>1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12" baseType="lpstr">
      <vt:lpstr>Arial</vt:lpstr>
      <vt:lpstr>Calibri</vt:lpstr>
      <vt:lpstr>Gotham Narrow Light</vt:lpstr>
      <vt:lpstr>Gotham Narrow Medium</vt:lpstr>
      <vt:lpstr>Gotham Narrow XLight</vt:lpstr>
      <vt:lpstr>Symbol</vt:lpstr>
      <vt:lpstr>Tahoma</vt:lpstr>
      <vt:lpstr>Times New Roman</vt:lpstr>
      <vt:lpstr>Webdings</vt:lpstr>
      <vt:lpstr>Wingdings</vt:lpstr>
      <vt:lpstr>Struttura predefinita</vt:lpstr>
      <vt:lpstr>Presentazione standard di PowerPoint</vt:lpstr>
    </vt:vector>
  </TitlesOfParts>
  <Company>Candy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Deidda</dc:creator>
  <cp:lastModifiedBy>Francesca Marinelli</cp:lastModifiedBy>
  <cp:revision>230</cp:revision>
  <dcterms:created xsi:type="dcterms:W3CDTF">2008-07-09T10:34:23Z</dcterms:created>
  <dcterms:modified xsi:type="dcterms:W3CDTF">2016-05-04T15:04:27Z</dcterms:modified>
</cp:coreProperties>
</file>