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9075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RPEH9A2TBCEBX-S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Kondenzační </a:t>
            </a:r>
            <a:r>
              <a:rPr lang="cs-CZ" altLang="cs-CZ" sz="1400" dirty="0" smtClean="0">
                <a:latin typeface="Arial" charset="0"/>
              </a:rPr>
              <a:t>sušička s tepelným čerpadlem RapidÓ Pro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7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rychlých cyklů, Wifi +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Bluetooth, A++, 66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dB(A), dotykový displej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v CZ i SK, Woolmark, AC motor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9075" y="908720"/>
            <a:ext cx="3971444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</a:t>
            </a:r>
            <a:r>
              <a:rPr lang="cs-CZ" altLang="cs-CZ" sz="800" dirty="0" smtClean="0">
                <a:latin typeface="Arial" charset="0"/>
              </a:rPr>
              <a:t>(kg)		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třída			A++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2,16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částečná </a:t>
            </a:r>
            <a:r>
              <a:rPr lang="cs-CZ" altLang="cs-CZ" sz="800" dirty="0">
                <a:latin typeface="Arial" charset="0"/>
              </a:rPr>
              <a:t>náplň (kWh) 	</a:t>
            </a:r>
            <a:r>
              <a:rPr lang="cs-CZ" altLang="cs-CZ" sz="800" dirty="0" smtClean="0">
                <a:latin typeface="Arial" charset="0"/>
              </a:rPr>
              <a:t>1,16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259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260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</a:t>
            </a:r>
            <a:r>
              <a:rPr lang="cs-CZ" altLang="cs-CZ" sz="800" b="1" dirty="0" smtClean="0">
                <a:latin typeface="Arial" charset="0"/>
              </a:rPr>
              <a:t>sušičku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</a:t>
            </a:r>
            <a:r>
              <a:rPr lang="cs-CZ" altLang="cs-CZ" sz="800" b="1" dirty="0" smtClean="0">
                <a:latin typeface="Arial" charset="0"/>
              </a:rPr>
              <a:t>Kontrolní </a:t>
            </a:r>
            <a:r>
              <a:rPr lang="cs-CZ" altLang="cs-CZ" sz="800" b="1" dirty="0">
                <a:latin typeface="Arial" charset="0"/>
              </a:rPr>
              <a:t>cyklus; </a:t>
            </a:r>
            <a:r>
              <a:rPr lang="cs-CZ" altLang="cs-CZ" sz="800" b="1" dirty="0" smtClean="0">
                <a:latin typeface="Arial" charset="0"/>
              </a:rPr>
              <a:t>Statistiky čerpání </a:t>
            </a:r>
            <a:r>
              <a:rPr lang="cs-CZ" altLang="cs-CZ" sz="800" b="1" dirty="0">
                <a:latin typeface="Arial" charset="0"/>
              </a:rPr>
              <a:t>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</a:t>
            </a:r>
            <a:r>
              <a:rPr lang="cs-CZ" altLang="cs-CZ" sz="800" b="1" dirty="0" smtClean="0">
                <a:latin typeface="Arial" charset="0"/>
              </a:rPr>
              <a:t>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</a:t>
            </a:r>
            <a:r>
              <a:rPr lang="cs-CZ" altLang="cs-CZ" sz="800" b="1" dirty="0" smtClean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Rychlých programů do </a:t>
            </a:r>
            <a:r>
              <a:rPr lang="cs-CZ" altLang="cs-CZ" sz="800" b="1" dirty="0" smtClean="0">
                <a:latin typeface="Arial" charset="0"/>
              </a:rPr>
              <a:t>90 min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panose="020B0604020202020204" pitchFamily="34" charset="0"/>
              </a:rPr>
              <a:t>Kompatibilní </a:t>
            </a:r>
            <a:r>
              <a:rPr lang="cs-CZ" altLang="cs-CZ" sz="800" b="1" dirty="0">
                <a:latin typeface="Arial" panose="020B0604020202020204" pitchFamily="34" charset="0"/>
              </a:rPr>
              <a:t>s hlasovými aplikacemi Alexa (Amazon) a Google </a:t>
            </a:r>
            <a:r>
              <a:rPr lang="cs-CZ" altLang="cs-CZ" sz="800" b="1" dirty="0" smtClean="0">
                <a:latin typeface="Arial" panose="020B0604020202020204" pitchFamily="34" charset="0"/>
              </a:rPr>
              <a:t>(pouze v ENG, ITA, FRA, ESP, GER, RUS)</a:t>
            </a: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Systém tepelného čerpadla se zdokonalenou konstrukcí a prouděním vzduchu (o 10% kratší doba sušení)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14 programů základních 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Genius </a:t>
            </a:r>
            <a:r>
              <a:rPr lang="cs-CZ" altLang="cs-CZ" sz="800" b="1" dirty="0">
                <a:latin typeface="Arial" charset="0"/>
              </a:rPr>
              <a:t>59 min - </a:t>
            </a:r>
            <a:r>
              <a:rPr lang="cs-CZ" altLang="cs-CZ" sz="800" b="1" dirty="0" smtClean="0">
                <a:latin typeface="Arial" charset="0"/>
              </a:rPr>
              <a:t>automatické </a:t>
            </a:r>
            <a:r>
              <a:rPr lang="cs-CZ" altLang="cs-CZ" sz="800" b="1" dirty="0">
                <a:latin typeface="Arial" charset="0"/>
              </a:rPr>
              <a:t>přizpůsobením času a teploty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Denní 45 min, Úsporný 30 min, Osvěžení 20 min, Sport, Zmírnění pomačkání 12 min, Malá náplň, </a:t>
            </a:r>
            <a:r>
              <a:rPr lang="cs-CZ" altLang="cs-CZ" sz="800" b="1" dirty="0" smtClean="0">
                <a:latin typeface="Arial" charset="0"/>
              </a:rPr>
              <a:t>Vlna </a:t>
            </a:r>
            <a:r>
              <a:rPr lang="cs-CZ" altLang="cs-CZ" sz="800" b="1" dirty="0">
                <a:latin typeface="Arial" charset="0"/>
              </a:rPr>
              <a:t>- </a:t>
            </a:r>
            <a:r>
              <a:rPr lang="cs-CZ" altLang="cs-CZ" sz="800" b="1" dirty="0" smtClean="0">
                <a:latin typeface="Arial" charset="0"/>
              </a:rPr>
              <a:t>Woolmark </a:t>
            </a:r>
            <a:r>
              <a:rPr lang="cs-CZ" altLang="cs-CZ" sz="800" b="1" dirty="0">
                <a:latin typeface="Arial" charset="0"/>
              </a:rPr>
              <a:t>Apparel Care </a:t>
            </a:r>
            <a:r>
              <a:rPr lang="cs-CZ" altLang="cs-CZ" sz="800" b="1" dirty="0" smtClean="0">
                <a:latin typeface="Arial" charset="0"/>
              </a:rPr>
              <a:t>certifikace 70 min</a:t>
            </a:r>
            <a:r>
              <a:rPr lang="cs-CZ" altLang="cs-CZ" sz="800" dirty="0" smtClean="0">
                <a:latin typeface="Arial" charset="0"/>
              </a:rPr>
              <a:t>, Košile, Syntetika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Barevné, Džíny, Bavlna, Bílé,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sušení, Senzorové sušen, Odložený </a:t>
            </a:r>
            <a:r>
              <a:rPr lang="cs-CZ" altLang="cs-CZ" sz="800" dirty="0">
                <a:latin typeface="Arial" charset="0"/>
              </a:rPr>
              <a:t>start </a:t>
            </a:r>
            <a:r>
              <a:rPr lang="cs-CZ" altLang="cs-CZ" sz="800" dirty="0" smtClean="0">
                <a:latin typeface="Arial" charset="0"/>
              </a:rPr>
              <a:t>až 24 hod, Ochrana proti pomačkání, Paměť, Zablokování tlačítek, Ukazatel zanesení filtru, Ukazatel naplnění nádoby na vodu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Dotykový </a:t>
            </a:r>
            <a:r>
              <a:rPr lang="cs-CZ" altLang="cs-CZ" sz="800" b="1" dirty="0">
                <a:latin typeface="Arial" charset="0"/>
              </a:rPr>
              <a:t>displej </a:t>
            </a:r>
            <a:r>
              <a:rPr lang="cs-CZ" altLang="cs-CZ" sz="800" b="1" dirty="0" smtClean="0">
                <a:latin typeface="Arial" charset="0"/>
              </a:rPr>
              <a:t>- </a:t>
            </a:r>
            <a:r>
              <a:rPr lang="cs-CZ" altLang="cs-CZ" sz="800" b="1" dirty="0">
                <a:latin typeface="Arial" charset="0"/>
              </a:rPr>
              <a:t>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 místný textový </a:t>
            </a:r>
            <a:r>
              <a:rPr lang="cs-CZ" altLang="cs-CZ" sz="800" b="1" dirty="0">
                <a:latin typeface="Arial" charset="0"/>
              </a:rPr>
              <a:t>displej v </a:t>
            </a:r>
            <a:r>
              <a:rPr lang="cs-CZ" altLang="cs-CZ" sz="800" b="1" dirty="0" smtClean="0">
                <a:latin typeface="Arial" charset="0"/>
              </a:rPr>
              <a:t>CZ i SK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Buben Infinity se zvukovou izolací, ztišení o 10 dB(A) ve špičkách hluku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Easy </a:t>
            </a:r>
            <a:r>
              <a:rPr lang="cs-CZ" altLang="cs-CZ" sz="800" b="1" dirty="0">
                <a:latin typeface="Arial" charset="0"/>
              </a:rPr>
              <a:t>Case - Nádoba na vodu umístěná ve </a:t>
            </a:r>
            <a:r>
              <a:rPr lang="cs-CZ" altLang="cs-CZ" sz="800" b="1" dirty="0" smtClean="0">
                <a:latin typeface="Arial" charset="0"/>
              </a:rPr>
              <a:t>dvířkách; </a:t>
            </a: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>
                <a:latin typeface="Arial" charset="0"/>
              </a:rPr>
              <a:t>nádoby na vodu </a:t>
            </a:r>
            <a:r>
              <a:rPr lang="cs-CZ" altLang="cs-CZ" sz="800" dirty="0" smtClean="0">
                <a:latin typeface="Arial" charset="0"/>
              </a:rPr>
              <a:t>5 </a:t>
            </a:r>
            <a:r>
              <a:rPr lang="cs-CZ" altLang="cs-CZ" sz="800" dirty="0">
                <a:latin typeface="Arial" charset="0"/>
              </a:rPr>
              <a:t>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napojení na odpad </a:t>
            </a:r>
            <a:r>
              <a:rPr lang="cs-CZ" altLang="cs-CZ" sz="800" dirty="0">
                <a:latin typeface="Arial" panose="020B0604020202020204" pitchFamily="34" charset="0"/>
              </a:rPr>
              <a:t>(hadička </a:t>
            </a:r>
            <a:r>
              <a:rPr lang="cs-CZ" altLang="cs-CZ" sz="800" b="1" dirty="0">
                <a:latin typeface="Arial" panose="020B0604020202020204" pitchFamily="34" charset="0"/>
              </a:rPr>
              <a:t>není</a:t>
            </a:r>
            <a:r>
              <a:rPr lang="cs-CZ" altLang="cs-CZ" sz="800" dirty="0">
                <a:latin typeface="Arial" panose="020B0604020202020204" pitchFamily="34" charset="0"/>
              </a:rPr>
              <a:t> součástí dodávky, možné dokoupit jako náhradní díl zvlášť)</a:t>
            </a:r>
            <a:r>
              <a:rPr lang="cs-CZ" altLang="cs-CZ" sz="800" dirty="0" smtClean="0">
                <a:latin typeface="Arial" charset="0"/>
              </a:rPr>
              <a:t>; Umístění pantů vlevo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Galvanizovaný buben s obousměrným otáčením; </a:t>
            </a:r>
            <a:r>
              <a:rPr lang="cs-CZ" altLang="cs-CZ" sz="800" b="1" dirty="0" smtClean="0">
                <a:latin typeface="Arial" charset="0"/>
              </a:rPr>
              <a:t>Objem bubnu 125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Polohovatelné nožičky; Prosklená </a:t>
            </a:r>
            <a:r>
              <a:rPr lang="cs-CZ" altLang="cs-CZ" sz="800" dirty="0">
                <a:latin typeface="Arial" charset="0"/>
              </a:rPr>
              <a:t>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Rozkládací dvojitý filtr na textilní prach v bubnu – snadné čištění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Zesílená konstrukce kabinetu sušičky (3 díly pro snadnou demontáž)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350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6450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Dvojitý filtr na textilní prach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29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43651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508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515727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31102633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8059019063492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Černá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s černými dvířky a 		chromovaným detailem dvířek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41,2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latin typeface="Arial" panose="020B0604020202020204" pitchFamily="34" charset="0"/>
              </a:rPr>
              <a:t>890 </a:t>
            </a:r>
            <a:r>
              <a:rPr lang="cs-CZ" altLang="cs-CZ" sz="800" dirty="0">
                <a:latin typeface="Arial" panose="020B0604020202020204" pitchFamily="34" charset="0"/>
              </a:rPr>
              <a:t>x 650 x </a:t>
            </a:r>
            <a:r>
              <a:rPr lang="cs-CZ" altLang="cs-CZ" sz="800" dirty="0" smtClean="0">
                <a:latin typeface="Arial" panose="020B0604020202020204" pitchFamily="34" charset="0"/>
              </a:rPr>
              <a:t>620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264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4293176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8720"/>
            <a:ext cx="720000" cy="720000"/>
          </a:xfrm>
          <a:prstGeom prst="rect">
            <a:avLst/>
          </a:prstGeom>
        </p:spPr>
      </p:pic>
      <p:sp>
        <p:nvSpPr>
          <p:cNvPr id="53" name="Ovál 52"/>
          <p:cNvSpPr/>
          <p:nvPr/>
        </p:nvSpPr>
        <p:spPr>
          <a:xfrm>
            <a:off x="4860032" y="587727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60032" y="60212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66 dB(A)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77272"/>
            <a:ext cx="720000" cy="720000"/>
          </a:xfrm>
          <a:prstGeom prst="flowChartConnecto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3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8199120" y="1722120"/>
            <a:ext cx="720000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8136000" y="2644151"/>
            <a:ext cx="1008000" cy="6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13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5" name="Segnaposto contenuto 4">
            <a:extLst>
              <a:ext uri="{FF2B5EF4-FFF2-40B4-BE49-F238E27FC236}">
                <a16:creationId xmlns="" xmlns:a16="http://schemas.microsoft.com/office/drawing/2014/main" id="{08C38BDB-59E2-4AE7-936E-CC470522E92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844" b="1369"/>
          <a:stretch/>
        </p:blipFill>
        <p:spPr>
          <a:xfrm>
            <a:off x="4053134" y="3501008"/>
            <a:ext cx="765692" cy="720000"/>
          </a:xfrm>
          <a:prstGeom prst="flowChartConnector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70" y="1066655"/>
            <a:ext cx="1111250" cy="5524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07" y="904505"/>
            <a:ext cx="720000" cy="7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6951" r="19551" b="6951"/>
          <a:stretch/>
        </p:blipFill>
        <p:spPr>
          <a:xfrm>
            <a:off x="5723943" y="2067032"/>
            <a:ext cx="2011893" cy="28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84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181</cp:revision>
  <cp:lastPrinted>2016-05-05T10:40:20Z</cp:lastPrinted>
  <dcterms:created xsi:type="dcterms:W3CDTF">2015-07-16T11:02:07Z</dcterms:created>
  <dcterms:modified xsi:type="dcterms:W3CDTF">2023-01-17T12:59:41Z</dcterms:modified>
</cp:coreProperties>
</file>