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xmlns="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323528" y="44624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4472C4"/>
                </a:solidFill>
                <a:latin typeface="Arial" charset="0"/>
              </a:rPr>
              <a:t>HCE251E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latin typeface="Arial" charset="0"/>
              </a:rPr>
              <a:t>Volně </a:t>
            </a:r>
            <a:r>
              <a:rPr lang="cs-CZ" altLang="cs-CZ" sz="1400" dirty="0">
                <a:latin typeface="Arial" charset="0"/>
              </a:rPr>
              <a:t>stojící </a:t>
            </a:r>
            <a:r>
              <a:rPr lang="cs-CZ" altLang="cs-CZ" sz="1400" dirty="0" smtClean="0">
                <a:latin typeface="Arial" charset="0"/>
              </a:rPr>
              <a:t>truhlicový mrazák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Invertorový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kompresor,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2 koše, Rychlé mrazení, digitální displej, kolečka, zámek dveří 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995936" y="980728"/>
            <a:ext cx="0" cy="522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107504" y="908720"/>
            <a:ext cx="3888432" cy="5760640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Hlavní </a:t>
            </a:r>
            <a:r>
              <a:rPr lang="cs-CZ" altLang="cs-CZ" sz="800" b="1" dirty="0">
                <a:latin typeface="Arial" charset="0"/>
              </a:rPr>
              <a:t>vlastnosti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Nařízení v přenesené pravomoci: (EU) 2019/2016)</a:t>
            </a: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Třída energetické účinnosti		E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Celkový čistý objem (l)		</a:t>
            </a:r>
            <a:r>
              <a:rPr lang="cs-CZ" altLang="cs-CZ" sz="800" dirty="0" smtClean="0">
                <a:latin typeface="Arial" charset="0"/>
              </a:rPr>
              <a:t>248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Čistý objem chladničky/ mrazáku (l)		</a:t>
            </a:r>
            <a:r>
              <a:rPr lang="cs-CZ" altLang="cs-CZ" sz="800" dirty="0" smtClean="0">
                <a:latin typeface="Arial" charset="0"/>
              </a:rPr>
              <a:t>-/248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za den (kWh/24 hod)		</a:t>
            </a:r>
            <a:r>
              <a:rPr lang="cs-CZ" altLang="cs-CZ" sz="800" dirty="0" smtClean="0">
                <a:latin typeface="Arial" charset="0"/>
              </a:rPr>
              <a:t>0,591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Roční spotřeba energie (kWh/rok)		</a:t>
            </a:r>
            <a:r>
              <a:rPr lang="cs-CZ" altLang="cs-CZ" sz="800" dirty="0" smtClean="0">
                <a:latin typeface="Arial" charset="0"/>
              </a:rPr>
              <a:t>216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Mrazicí výkon (kg/24 hod)		</a:t>
            </a:r>
            <a:r>
              <a:rPr lang="cs-CZ" altLang="cs-CZ" sz="800" dirty="0" smtClean="0">
                <a:latin typeface="Arial" charset="0"/>
              </a:rPr>
              <a:t>15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Doba skladování při výpadku proudu (hod)	</a:t>
            </a:r>
            <a:r>
              <a:rPr lang="cs-CZ" altLang="cs-CZ" sz="800" dirty="0" smtClean="0">
                <a:latin typeface="Arial" charset="0"/>
              </a:rPr>
              <a:t>22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Úroveň emisí hluku šířeného vzduchem (dB(A) re 1 pW)	</a:t>
            </a:r>
            <a:r>
              <a:rPr lang="cs-CZ" altLang="cs-CZ" sz="800" dirty="0" smtClean="0">
                <a:latin typeface="Arial" charset="0"/>
              </a:rPr>
              <a:t>35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Emisní třída hluku šířeného vzduchem		B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Klimatická třída			</a:t>
            </a:r>
            <a:r>
              <a:rPr lang="cs-CZ" altLang="cs-CZ" sz="800" dirty="0" smtClean="0">
                <a:latin typeface="Arial" charset="0"/>
              </a:rPr>
              <a:t>SN </a:t>
            </a:r>
            <a:r>
              <a:rPr lang="cs-CZ" altLang="cs-CZ" sz="800" dirty="0">
                <a:latin typeface="Arial" charset="0"/>
              </a:rPr>
              <a:t>- </a:t>
            </a:r>
            <a:r>
              <a:rPr lang="cs-CZ" altLang="cs-CZ" sz="800" dirty="0" smtClean="0">
                <a:latin typeface="Arial" charset="0"/>
              </a:rPr>
              <a:t>T  10 °- 43 °C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sz="800" b="1" dirty="0">
                <a:latin typeface="Arial" charset="0"/>
              </a:rPr>
              <a:t>Nejnižší bezpečná pracovní teplota okolí mrazničky         -15 °C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 smtClean="0">
                <a:latin typeface="Arial" charset="0"/>
              </a:rPr>
              <a:t>Hvězdičkové </a:t>
            </a:r>
            <a:r>
              <a:rPr lang="cs-CZ" altLang="cs-CZ" sz="800" dirty="0">
                <a:latin typeface="Arial" charset="0"/>
              </a:rPr>
              <a:t>označení 		</a:t>
            </a:r>
            <a:r>
              <a:rPr lang="cs-CZ" altLang="cs-CZ" sz="800" dirty="0" smtClean="0">
                <a:latin typeface="Arial" charset="0"/>
              </a:rPr>
              <a:t>****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Třída energetické účinnosti světla		G</a:t>
            </a:r>
          </a:p>
          <a:p>
            <a:pPr marL="0" indent="0">
              <a:spcBef>
                <a:spcPct val="0"/>
              </a:spcBef>
              <a:buNone/>
            </a:pP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Vlastnosti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Invertorový </a:t>
            </a:r>
            <a:r>
              <a:rPr lang="cs-CZ" altLang="cs-CZ" sz="800" b="1" dirty="0">
                <a:latin typeface="Arial" charset="0"/>
              </a:rPr>
              <a:t>kompresor </a:t>
            </a:r>
            <a:r>
              <a:rPr lang="cs-CZ" altLang="cs-CZ" sz="800" b="1" dirty="0" smtClean="0">
                <a:latin typeface="Arial" charset="0"/>
              </a:rPr>
              <a:t>– tichý a úsporný </a:t>
            </a:r>
            <a:r>
              <a:rPr lang="cs-CZ" altLang="cs-CZ" sz="800" b="1" dirty="0" smtClean="0">
                <a:latin typeface="Arial" charset="0"/>
              </a:rPr>
              <a:t>chod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>
              <a:lnSpc>
                <a:spcPct val="115000"/>
              </a:lnSpc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Funkce Rychlé mrazení </a:t>
            </a:r>
          </a:p>
          <a:p>
            <a:pPr marL="0">
              <a:lnSpc>
                <a:spcPct val="115000"/>
              </a:lnSpc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Elektronické ovládání 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Externí dotykový displej</a:t>
            </a:r>
          </a:p>
          <a:p>
            <a:pPr>
              <a:spcBef>
                <a:spcPct val="0"/>
              </a:spcBef>
            </a:pPr>
            <a:r>
              <a:rPr lang="cs-CZ" altLang="cs-CZ" sz="800" dirty="0" smtClean="0">
                <a:latin typeface="Arial" charset="0"/>
              </a:rPr>
              <a:t>Dětská pojistka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Světelný signál zvýšené </a:t>
            </a:r>
            <a:r>
              <a:rPr lang="cs-CZ" altLang="cs-CZ" sz="800" dirty="0" smtClean="0">
                <a:latin typeface="Arial" charset="0"/>
              </a:rPr>
              <a:t>teploty</a:t>
            </a:r>
            <a:endParaRPr lang="cs-CZ" altLang="cs-CZ" sz="800" dirty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dirty="0" smtClean="0">
                <a:latin typeface="Arial" charset="0"/>
              </a:rPr>
              <a:t>Antibakteriální gumové těsnění dvířek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charset="0"/>
              </a:rPr>
              <a:t>Možnost umístit v místnosti s okolní teplotou až do -15° C (sklep)</a:t>
            </a:r>
          </a:p>
          <a:p>
            <a:pPr>
              <a:spcBef>
                <a:spcPct val="0"/>
              </a:spcBef>
            </a:pP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b="1" dirty="0">
              <a:latin typeface="Arial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Mrazák</a:t>
            </a: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Statické chlazení</a:t>
            </a: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dirty="0" smtClean="0">
                <a:latin typeface="Arial" charset="0"/>
              </a:rPr>
              <a:t>Rozsah nastavení teplot -30 až +10 </a:t>
            </a:r>
            <a:r>
              <a:rPr lang="cs-CZ" altLang="cs-CZ" sz="800" dirty="0">
                <a:latin typeface="Arial" charset="0"/>
              </a:rPr>
              <a:t>°</a:t>
            </a:r>
            <a:r>
              <a:rPr lang="cs-CZ" altLang="cs-CZ" sz="800" dirty="0" smtClean="0">
                <a:latin typeface="Arial" charset="0"/>
              </a:rPr>
              <a:t>C</a:t>
            </a:r>
            <a:endParaRPr lang="cs-CZ" altLang="cs-CZ" sz="800" dirty="0">
              <a:latin typeface="Arial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2 závěsné </a:t>
            </a:r>
            <a:r>
              <a:rPr lang="cs-CZ" altLang="cs-CZ" sz="800" dirty="0" smtClean="0">
                <a:latin typeface="Arial" charset="0"/>
              </a:rPr>
              <a:t>koše</a:t>
            </a: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dirty="0" smtClean="0">
                <a:latin typeface="Arial" charset="0"/>
              </a:rPr>
              <a:t>Ukazatel Rychlého mrazení</a:t>
            </a: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dirty="0" smtClean="0">
                <a:latin typeface="Arial" charset="0"/>
              </a:rPr>
              <a:t>Manuální odmrazování</a:t>
            </a:r>
            <a:endParaRPr lang="cs-CZ" altLang="cs-CZ" sz="800" dirty="0">
              <a:latin typeface="Arial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endParaRPr lang="cs-CZ" altLang="cs-CZ" sz="800" b="1" dirty="0" smtClean="0">
              <a:latin typeface="Arial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Konstrukce</a:t>
            </a:r>
            <a:endParaRPr lang="cs-CZ" altLang="cs-CZ" sz="800" b="1" dirty="0">
              <a:latin typeface="Arial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Osvětlení LED</a:t>
            </a: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dirty="0" smtClean="0">
                <a:latin typeface="Arial" charset="0"/>
              </a:rPr>
              <a:t>Externí madlo</a:t>
            </a: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dirty="0" smtClean="0">
                <a:latin typeface="Arial" charset="0"/>
              </a:rPr>
              <a:t>Zámek dveří</a:t>
            </a: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dirty="0" smtClean="0">
                <a:latin typeface="Arial" charset="0"/>
              </a:rPr>
              <a:t>4 kolečka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5652120" y="980728"/>
            <a:ext cx="0" cy="522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ovéPole 36"/>
          <p:cNvSpPr txBox="1"/>
          <p:nvPr/>
        </p:nvSpPr>
        <p:spPr>
          <a:xfrm>
            <a:off x="4788024" y="3645024"/>
            <a:ext cx="8640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Osvětlení LED</a:t>
            </a:r>
            <a:endParaRPr lang="cs-CZ" sz="800" dirty="0">
              <a:solidFill>
                <a:schemeClr val="bg1"/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5758056" y="5013176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Kód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37001501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6930265323818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		Bílá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výrobku v x š x h (mm)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895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940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620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39</a:t>
            </a:r>
            <a:endParaRPr lang="cs-CZ" altLang="cs-CZ" sz="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887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995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655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(kg)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43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4355976" y="2780928"/>
            <a:ext cx="360040" cy="21602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418394" y="2028419"/>
            <a:ext cx="648072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94</a:t>
            </a:r>
            <a:endParaRPr lang="cs-CZ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="" xmlns:a16="http://schemas.microsoft.com/office/drawing/2014/main" id="{87E6A696-3B0E-4AB4-A886-45FE02A3E943}"/>
              </a:ext>
            </a:extLst>
          </p:cNvPr>
          <p:cNvSpPr txBox="1"/>
          <p:nvPr/>
        </p:nvSpPr>
        <p:spPr>
          <a:xfrm>
            <a:off x="5258163" y="90260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2019/2016</a:t>
            </a: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pic>
        <p:nvPicPr>
          <p:cNvPr id="26" name="Obrázek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9294" y="1054424"/>
            <a:ext cx="720000" cy="720000"/>
          </a:xfrm>
          <a:prstGeom prst="rect">
            <a:avLst/>
          </a:prstGeom>
        </p:spPr>
      </p:pic>
      <p:pic>
        <p:nvPicPr>
          <p:cNvPr id="28" name="Obrázek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7016" y="3358760"/>
            <a:ext cx="720000" cy="720000"/>
          </a:xfrm>
          <a:prstGeom prst="rect">
            <a:avLst/>
          </a:prstGeom>
        </p:spPr>
      </p:pic>
      <p:pic>
        <p:nvPicPr>
          <p:cNvPr id="29" name="Obrázek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024" y="1846512"/>
            <a:ext cx="720000" cy="720000"/>
          </a:xfrm>
          <a:prstGeom prst="rect">
            <a:avLst/>
          </a:prstGeom>
        </p:spPr>
      </p:pic>
      <p:sp>
        <p:nvSpPr>
          <p:cNvPr id="30" name="TextovéPole 29"/>
          <p:cNvSpPr txBox="1"/>
          <p:nvPr/>
        </p:nvSpPr>
        <p:spPr>
          <a:xfrm>
            <a:off x="4913493" y="1052736"/>
            <a:ext cx="696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Externí dotykový displej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4836660" y="1911498"/>
            <a:ext cx="762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Tichý chod pouhých </a:t>
            </a:r>
          </a:p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 dB(A)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4951424" y="3533948"/>
            <a:ext cx="696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Úsporné LED osvětlení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024" y="2677974"/>
            <a:ext cx="720000" cy="720000"/>
          </a:xfrm>
          <a:prstGeom prst="rect">
            <a:avLst/>
          </a:prstGeom>
        </p:spPr>
      </p:pic>
      <p:sp>
        <p:nvSpPr>
          <p:cNvPr id="43" name="TextovéPole 42"/>
          <p:cNvSpPr txBox="1"/>
          <p:nvPr/>
        </p:nvSpPr>
        <p:spPr>
          <a:xfrm>
            <a:off x="4716016" y="2773905"/>
            <a:ext cx="9457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Funkce </a:t>
            </a:r>
          </a:p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Rychlé mrazení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5940152" y="2708920"/>
            <a:ext cx="1660979" cy="0"/>
          </a:xfrm>
          <a:prstGeom prst="straightConnector1">
            <a:avLst/>
          </a:prstGeom>
          <a:ln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2" t="8000" r="8222" b="6951"/>
          <a:stretch/>
        </p:blipFill>
        <p:spPr>
          <a:xfrm>
            <a:off x="5818602" y="2888940"/>
            <a:ext cx="1964857" cy="189468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00" b="89899"/>
          <a:stretch/>
        </p:blipFill>
        <p:spPr>
          <a:xfrm>
            <a:off x="8290913" y="957028"/>
            <a:ext cx="706388" cy="69269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979" y="2132856"/>
            <a:ext cx="1283742" cy="256748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0" name="TextovéPole 39"/>
          <p:cNvSpPr txBox="1"/>
          <p:nvPr/>
        </p:nvSpPr>
        <p:spPr>
          <a:xfrm>
            <a:off x="4838842" y="4064348"/>
            <a:ext cx="894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Světelný signál zvýšené teploty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2" name="Obrázek 41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051"/>
          <a:stretch/>
        </p:blipFill>
        <p:spPr>
          <a:xfrm>
            <a:off x="4065764" y="3935181"/>
            <a:ext cx="720000" cy="575627"/>
          </a:xfrm>
          <a:prstGeom prst="rect">
            <a:avLst/>
          </a:prstGeom>
        </p:spPr>
      </p:pic>
      <p:pic>
        <p:nvPicPr>
          <p:cNvPr id="27" name="Obrázek 2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5815143" y="972702"/>
            <a:ext cx="1800000" cy="111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1747CF-528E-4FB1-8821-D297DBD7BA7C}">
  <ds:schemaRefs>
    <ds:schemaRef ds:uri="http://schemas.microsoft.com/office/infopath/2007/PartnerControls"/>
    <ds:schemaRef ds:uri="a09af93a-bc92-4cce-8ba3-c8fdbed82e22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  <ds:schemaRef ds:uri="b4af0723-3826-4aee-ba08-906e8dce304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2005</TotalTime>
  <Words>57</Words>
  <Application>Microsoft Office PowerPoint</Application>
  <PresentationFormat>Předvádění na obrazovce (4:3)</PresentationFormat>
  <Paragraphs>62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272</cp:revision>
  <cp:lastPrinted>2016-05-31T13:00:02Z</cp:lastPrinted>
  <dcterms:created xsi:type="dcterms:W3CDTF">2015-07-16T11:02:07Z</dcterms:created>
  <dcterms:modified xsi:type="dcterms:W3CDTF">2024-04-04T14:05:18Z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