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Obrázek 4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1" t="2684" r="4697" b="3280"/>
          <a:stretch/>
        </p:blipFill>
        <p:spPr bwMode="auto">
          <a:xfrm>
            <a:off x="7149955" y="1747830"/>
            <a:ext cx="1886541" cy="28083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err="1" smtClean="0">
                <a:solidFill>
                  <a:srgbClr val="4472C4"/>
                </a:solidFill>
                <a:latin typeface="Arial" charset="0"/>
              </a:rPr>
              <a:t>HB16FMAAA</a:t>
            </a:r>
            <a:endParaRPr lang="cs-CZ" altLang="cs-CZ" sz="2400" b="1" dirty="0" smtClean="0">
              <a:solidFill>
                <a:srgbClr val="4472C4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stojící kombinovaná chladnička </a:t>
            </a:r>
            <a:r>
              <a:rPr lang="cs-CZ" altLang="cs-CZ" sz="1400" dirty="0" err="1" smtClean="0">
                <a:latin typeface="Arial" charset="0"/>
              </a:rPr>
              <a:t>70cm</a:t>
            </a:r>
            <a:endParaRPr lang="cs-CZ" altLang="cs-CZ" sz="14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 (12 let), NO </a:t>
            </a:r>
            <a:r>
              <a:rPr lang="cs-CZ" altLang="cs-CZ" sz="12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FROST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</a:t>
            </a:r>
            <a:r>
              <a:rPr lang="cs-CZ" altLang="cs-CZ" sz="12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MyZone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</a:t>
            </a:r>
            <a:r>
              <a:rPr lang="cs-CZ" altLang="cs-CZ" sz="12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HCS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Energetická </a:t>
            </a:r>
            <a:r>
              <a:rPr lang="cs-CZ" altLang="cs-CZ" sz="800" dirty="0">
                <a:latin typeface="Arial" charset="0"/>
              </a:rPr>
              <a:t>třída	</a:t>
            </a:r>
            <a:r>
              <a:rPr lang="cs-CZ" altLang="cs-CZ" sz="800" dirty="0" smtClean="0">
                <a:latin typeface="Arial" charset="0"/>
              </a:rPr>
              <a:t>		A++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Celkový čistý objem (l)		424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chladničky/mrazáku (l)		</a:t>
            </a:r>
            <a:r>
              <a:rPr lang="cs-CZ" altLang="cs-CZ" sz="800" dirty="0" smtClean="0">
                <a:latin typeface="Arial" charset="0"/>
              </a:rPr>
              <a:t>303/121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0,836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rok Wh/rok)		</a:t>
            </a:r>
            <a:r>
              <a:rPr lang="cs-CZ" altLang="cs-CZ" sz="800" dirty="0" smtClean="0">
                <a:latin typeface="Arial" charset="0"/>
              </a:rPr>
              <a:t>305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kapacita (kg/24 hod)		</a:t>
            </a:r>
            <a:r>
              <a:rPr lang="cs-CZ" altLang="cs-CZ" sz="800" dirty="0" smtClean="0">
                <a:latin typeface="Arial" charset="0"/>
              </a:rPr>
              <a:t>14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</a:t>
            </a:r>
            <a:r>
              <a:rPr lang="cs-CZ" altLang="cs-CZ" sz="800" dirty="0" smtClean="0">
                <a:latin typeface="Arial" charset="0"/>
              </a:rPr>
              <a:t>20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Hlučnost (dB(A))			</a:t>
            </a:r>
            <a:r>
              <a:rPr lang="cs-CZ" altLang="cs-CZ" sz="800" dirty="0" smtClean="0">
                <a:latin typeface="Arial" charset="0"/>
              </a:rPr>
              <a:t>38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err="1" smtClean="0">
                <a:latin typeface="Arial" charset="0"/>
              </a:rPr>
              <a:t>SN</a:t>
            </a:r>
            <a:r>
              <a:rPr lang="cs-CZ" altLang="cs-CZ" sz="800" dirty="0" smtClean="0">
                <a:latin typeface="Arial" charset="0"/>
              </a:rPr>
              <a:t>-T 10 </a:t>
            </a:r>
            <a:r>
              <a:rPr lang="cs-CZ" altLang="cs-CZ" sz="800" dirty="0">
                <a:latin typeface="Arial" charset="0"/>
              </a:rPr>
              <a:t>– </a:t>
            </a:r>
            <a:r>
              <a:rPr lang="cs-CZ" altLang="cs-CZ" sz="800" dirty="0" err="1" smtClean="0">
                <a:latin typeface="Arial" charset="0"/>
              </a:rPr>
              <a:t>43°C</a:t>
            </a:r>
            <a:r>
              <a:rPr lang="cs-CZ" altLang="cs-CZ" sz="800" dirty="0" smtClean="0">
                <a:latin typeface="Arial" charset="0"/>
              </a:rPr>
              <a:t> 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Hvězdičkové označení mrazáku		****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Invertorový kompresor (záruka 12 let)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err="1" smtClean="0">
                <a:latin typeface="Arial" charset="0"/>
              </a:rPr>
              <a:t>Total</a:t>
            </a:r>
            <a:r>
              <a:rPr lang="cs-CZ" altLang="cs-CZ" sz="800" b="1" dirty="0" smtClean="0">
                <a:latin typeface="Arial" charset="0"/>
              </a:rPr>
              <a:t> No </a:t>
            </a:r>
            <a:r>
              <a:rPr lang="cs-CZ" altLang="cs-CZ" sz="800" b="1" dirty="0" err="1" smtClean="0">
                <a:latin typeface="Arial" charset="0"/>
              </a:rPr>
              <a:t>Frost</a:t>
            </a:r>
            <a:r>
              <a:rPr lang="cs-CZ" altLang="cs-CZ" sz="800" b="1" dirty="0" smtClean="0">
                <a:latin typeface="Arial" charset="0"/>
              </a:rPr>
              <a:t> – </a:t>
            </a:r>
            <a:r>
              <a:rPr lang="cs-CZ" altLang="cs-CZ" sz="800" b="1" dirty="0" err="1" smtClean="0">
                <a:latin typeface="Arial" charset="0"/>
              </a:rPr>
              <a:t>beznámrazová</a:t>
            </a:r>
            <a:r>
              <a:rPr lang="cs-CZ" altLang="cs-CZ" sz="800" b="1" dirty="0" smtClean="0">
                <a:latin typeface="Arial" charset="0"/>
              </a:rPr>
              <a:t> (</a:t>
            </a:r>
            <a:r>
              <a:rPr lang="cs-CZ" altLang="cs-CZ" sz="800" b="1" dirty="0" err="1" smtClean="0">
                <a:latin typeface="Arial" charset="0"/>
              </a:rPr>
              <a:t>Multi</a:t>
            </a:r>
            <a:r>
              <a:rPr lang="cs-CZ" altLang="cs-CZ" sz="800" b="1" dirty="0" smtClean="0">
                <a:latin typeface="Arial" charset="0"/>
              </a:rPr>
              <a:t> Air </a:t>
            </a:r>
            <a:r>
              <a:rPr lang="cs-CZ" altLang="cs-CZ" sz="800" b="1" dirty="0" err="1" smtClean="0">
                <a:latin typeface="Arial" charset="0"/>
              </a:rPr>
              <a:t>Flow</a:t>
            </a:r>
            <a:r>
              <a:rPr lang="cs-CZ" altLang="cs-CZ" sz="800" b="1" dirty="0" smtClean="0">
                <a:latin typeface="Arial" charset="0"/>
              </a:rPr>
              <a:t> – aktivní cirkulace vzduchu)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err="1" smtClean="0">
                <a:latin typeface="Arial" charset="0"/>
              </a:rPr>
              <a:t>HCS</a:t>
            </a:r>
            <a:r>
              <a:rPr lang="cs-CZ" altLang="cs-CZ" sz="800" b="1" dirty="0" smtClean="0">
                <a:latin typeface="Arial" charset="0"/>
              </a:rPr>
              <a:t> – membrána pro automatickou regulaci vlhkosti na 90 %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Rychlé chlazení a rychlé mrazení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err="1" smtClean="0">
                <a:latin typeface="Arial" charset="0"/>
              </a:rPr>
              <a:t>Holiday</a:t>
            </a:r>
            <a:r>
              <a:rPr lang="cs-CZ" altLang="cs-CZ" sz="800" b="1" dirty="0" smtClean="0">
                <a:latin typeface="Arial" charset="0"/>
              </a:rPr>
              <a:t> – režim dovolená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Fuzzy - chladnička </a:t>
            </a:r>
            <a:r>
              <a:rPr lang="cs-CZ" altLang="cs-CZ" sz="800" b="1" dirty="0">
                <a:latin typeface="Arial" charset="0"/>
              </a:rPr>
              <a:t>si reguluje teplotu podle teploty okolí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Elektronické ovládání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Automatické odmrazování chladničky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4</a:t>
            </a:r>
            <a:r>
              <a:rPr lang="cs-CZ" altLang="cs-CZ" sz="800" dirty="0" smtClean="0">
                <a:latin typeface="Arial" charset="0"/>
              </a:rPr>
              <a:t> skleněné police (nastavitelná </a:t>
            </a:r>
            <a:r>
              <a:rPr lang="cs-CZ" altLang="cs-CZ" sz="800" dirty="0">
                <a:latin typeface="Arial" charset="0"/>
              </a:rPr>
              <a:t>v</a:t>
            </a:r>
            <a:r>
              <a:rPr lang="cs-CZ" altLang="cs-CZ" sz="800" dirty="0" smtClean="0">
                <a:latin typeface="Arial" charset="0"/>
              </a:rPr>
              <a:t>ýška)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6</a:t>
            </a:r>
            <a:r>
              <a:rPr lang="cs-CZ" altLang="cs-CZ" sz="800" dirty="0" smtClean="0">
                <a:latin typeface="Arial" charset="0"/>
              </a:rPr>
              <a:t> přihrádek </a:t>
            </a:r>
            <a:r>
              <a:rPr lang="cs-CZ" altLang="cs-CZ" sz="800" dirty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err="1" smtClean="0">
                <a:latin typeface="Arial" charset="0"/>
              </a:rPr>
              <a:t>1x</a:t>
            </a:r>
            <a:r>
              <a:rPr lang="cs-CZ" altLang="cs-CZ" sz="800" b="1" dirty="0" smtClean="0">
                <a:latin typeface="Arial" charset="0"/>
              </a:rPr>
              <a:t> </a:t>
            </a:r>
            <a:r>
              <a:rPr lang="cs-CZ" altLang="cs-CZ" sz="800" b="1" dirty="0" err="1" smtClean="0">
                <a:latin typeface="Arial" charset="0"/>
              </a:rPr>
              <a:t>MyZone</a:t>
            </a:r>
            <a:r>
              <a:rPr lang="cs-CZ" altLang="cs-CZ" sz="800" b="1" dirty="0" smtClean="0">
                <a:latin typeface="Arial" charset="0"/>
              </a:rPr>
              <a:t> </a:t>
            </a:r>
            <a:r>
              <a:rPr lang="cs-CZ" altLang="cs-CZ" sz="800" dirty="0" smtClean="0">
                <a:latin typeface="Arial" charset="0"/>
              </a:rPr>
              <a:t>– zásuvka - 3 režimy (rychlé chlazení, rozmrazování, nulová zóna)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Držák na vajíčka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2 zásuvky 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Osvětlení </a:t>
            </a:r>
            <a:r>
              <a:rPr lang="cs-CZ" altLang="cs-CZ" sz="800" b="1" dirty="0" smtClean="0">
                <a:latin typeface="Arial" charset="0"/>
              </a:rPr>
              <a:t>Smart LED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Integrované madlo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2 </a:t>
            </a:r>
            <a:r>
              <a:rPr lang="cs-CZ" altLang="cs-CZ" sz="800" dirty="0">
                <a:latin typeface="Arial" charset="0"/>
              </a:rPr>
              <a:t>nastavitelné </a:t>
            </a:r>
            <a:r>
              <a:rPr lang="cs-CZ" altLang="cs-CZ" sz="800" dirty="0" smtClean="0">
                <a:latin typeface="Arial" charset="0"/>
              </a:rPr>
              <a:t>nožičky; 2 kolečka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788024" y="270892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x zásuvka  na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zeleninu</a:t>
            </a:r>
          </a:p>
          <a:p>
            <a:pPr algn="ctr"/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 Fresh Zone</a:t>
            </a:r>
            <a:endParaRPr lang="cs-CZ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4788024" y="3645024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LED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34003900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err="1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6901018063855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Nerez 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1905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700 x 675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95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1972 x 777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749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103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Vývojový diagram: spojnice 41"/>
          <p:cNvSpPr/>
          <p:nvPr/>
        </p:nvSpPr>
        <p:spPr>
          <a:xfrm>
            <a:off x="4067944" y="1052736"/>
            <a:ext cx="720000" cy="720000"/>
          </a:xfrm>
          <a:prstGeom prst="flowChartConnector">
            <a:avLst/>
          </a:prstGeom>
          <a:noFill/>
          <a:ln w="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3995936" y="1268760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chemeClr val="bg1">
                    <a:lumMod val="50000"/>
                  </a:schemeClr>
                </a:solidFill>
              </a:rPr>
              <a:t>NO </a:t>
            </a:r>
            <a:r>
              <a:rPr lang="cs-CZ" sz="1100" b="1" dirty="0" err="1" smtClean="0">
                <a:solidFill>
                  <a:schemeClr val="bg1">
                    <a:lumMod val="50000"/>
                  </a:schemeClr>
                </a:solidFill>
              </a:rPr>
              <a:t>FROST</a:t>
            </a:r>
            <a:endParaRPr lang="cs-CZ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992299" y="883387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</a:p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7" b="26874"/>
          <a:stretch/>
        </p:blipFill>
        <p:spPr>
          <a:xfrm>
            <a:off x="5796136" y="967388"/>
            <a:ext cx="720000" cy="373380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8568363" y="955467"/>
            <a:ext cx="143944" cy="648000"/>
          </a:xfrm>
          <a:prstGeom prst="rect">
            <a:avLst/>
          </a:prstGeom>
        </p:spPr>
      </p:pic>
      <p:pic>
        <p:nvPicPr>
          <p:cNvPr id="40" name="Obrázek 39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3" t="2659" r="22171" b="1848"/>
          <a:stretch/>
        </p:blipFill>
        <p:spPr bwMode="auto">
          <a:xfrm>
            <a:off x="5724128" y="1412111"/>
            <a:ext cx="1353820" cy="35998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Obrázek 19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71B340DF-2DCF-4E22-A2E4-C532E6A472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5936" y="1916405"/>
            <a:ext cx="800100" cy="79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a09af93a-bc92-4cce-8ba3-c8fdbed82e22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b4af0723-3826-4aee-ba08-906e8dce304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43</Words>
  <Application>Microsoft Office PowerPoint</Application>
  <PresentationFormat>Předvádění na obrazovce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222</cp:revision>
  <cp:lastPrinted>2016-05-31T13:00:02Z</cp:lastPrinted>
  <dcterms:created xsi:type="dcterms:W3CDTF">2015-07-16T11:02:07Z</dcterms:created>
  <dcterms:modified xsi:type="dcterms:W3CDTF">2020-01-28T11:00:10Z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